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829" r:id="rId3"/>
    <p:sldId id="877" r:id="rId4"/>
    <p:sldId id="876" r:id="rId5"/>
    <p:sldId id="846" r:id="rId6"/>
    <p:sldId id="849" r:id="rId7"/>
    <p:sldId id="847" r:id="rId8"/>
    <p:sldId id="850" r:id="rId9"/>
    <p:sldId id="883" r:id="rId10"/>
    <p:sldId id="875" r:id="rId11"/>
    <p:sldId id="878" r:id="rId12"/>
    <p:sldId id="852" r:id="rId13"/>
    <p:sldId id="854" r:id="rId14"/>
    <p:sldId id="855" r:id="rId15"/>
    <p:sldId id="853" r:id="rId16"/>
    <p:sldId id="879" r:id="rId17"/>
    <p:sldId id="857" r:id="rId18"/>
    <p:sldId id="866" r:id="rId19"/>
    <p:sldId id="881" r:id="rId20"/>
    <p:sldId id="880" r:id="rId21"/>
    <p:sldId id="851" r:id="rId22"/>
    <p:sldId id="882" r:id="rId23"/>
    <p:sldId id="859" r:id="rId24"/>
    <p:sldId id="860" r:id="rId25"/>
    <p:sldId id="856" r:id="rId26"/>
    <p:sldId id="863" r:id="rId27"/>
    <p:sldId id="864" r:id="rId28"/>
    <p:sldId id="865" r:id="rId29"/>
    <p:sldId id="871" r:id="rId30"/>
    <p:sldId id="872" r:id="rId31"/>
    <p:sldId id="870" r:id="rId32"/>
    <p:sldId id="874" r:id="rId33"/>
    <p:sldId id="873" r:id="rId34"/>
    <p:sldId id="867" r:id="rId35"/>
    <p:sldId id="839" r:id="rId36"/>
    <p:sldId id="845" r:id="rId37"/>
    <p:sldId id="298" r:id="rId38"/>
    <p:sldId id="300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256" r:id="rId49"/>
    <p:sldId id="327" r:id="rId50"/>
    <p:sldId id="302" r:id="rId51"/>
    <p:sldId id="309" r:id="rId52"/>
    <p:sldId id="310" r:id="rId53"/>
  </p:sldIdLst>
  <p:sldSz cx="10080625" cy="7559675"/>
  <p:notesSz cx="7559675" cy="10691813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503"/>
    <p:restoredTop sz="94650"/>
  </p:normalViewPr>
  <p:slideViewPr>
    <p:cSldViewPr snapToGrid="0" snapToObjects="1">
      <p:cViewPr>
        <p:scale>
          <a:sx n="110" d="100"/>
          <a:sy n="110" d="100"/>
        </p:scale>
        <p:origin x="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BB844BD0-0D79-46CE-B339-75483605C2B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F20A9C64-2B43-8648-A5C6-554D40F2D4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1562B47F-4944-0D49-BFE3-1CC87EEA99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0531D5F5-60E0-534B-BB90-E1A13E062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00DED4B-C3B2-4C41-A3FA-27259283927F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0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3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87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1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74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15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5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92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7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F20A9C64-2B43-8648-A5C6-554D40F2D4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1562B47F-4944-0D49-BFE3-1CC87EEA99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0531D5F5-60E0-534B-BB90-E1A13E062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00DED4B-C3B2-4C41-A3FA-27259283927F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790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5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66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88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22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16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40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15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3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6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18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86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13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689FB4B-BDCB-5344-80BA-8C2E2A9044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F604C212-BAEA-C343-8281-802654DE9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174E65CF-3D92-6A40-AA49-AA84EABAC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50B190-ADA1-8A4D-8F5F-88B8F5C3F08E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7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58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2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8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7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3FF70B-B6E6-854F-83D0-090093F7C3B6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22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0FC4-03C9-4942-A3CA-0A41EE33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71A8D-2F78-A247-BA9B-48FE2BF6B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3BD12-F03B-584B-A688-92165543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7BDC-08C0-624F-AC5C-EB38D26DCDFF}" type="datetimeFigureOut">
              <a:rPr lang="en-CH" smtClean="0"/>
              <a:t>25.04.22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778F2-A6FA-BF41-A929-3B60F2B7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EC1A-CA7A-D042-87E3-37063C64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6276-C67E-D74D-A91F-93A5011CB1A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650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11" Type="http://schemas.openxmlformats.org/officeDocument/2006/relationships/image" Target="../media/image11.png"/><Relationship Id="rId5" Type="http://schemas.openxmlformats.org/officeDocument/2006/relationships/image" Target="../media/image18.emf"/><Relationship Id="rId10" Type="http://schemas.openxmlformats.org/officeDocument/2006/relationships/image" Target="../media/image10.png"/><Relationship Id="rId4" Type="http://schemas.openxmlformats.org/officeDocument/2006/relationships/image" Target="../media/image17.emf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11" Type="http://schemas.openxmlformats.org/officeDocument/2006/relationships/image" Target="../media/image11.png"/><Relationship Id="rId5" Type="http://schemas.openxmlformats.org/officeDocument/2006/relationships/image" Target="../media/image18.emf"/><Relationship Id="rId10" Type="http://schemas.openxmlformats.org/officeDocument/2006/relationships/image" Target="../media/image10.png"/><Relationship Id="rId4" Type="http://schemas.openxmlformats.org/officeDocument/2006/relationships/image" Target="../media/image17.emf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60.png"/><Relationship Id="rId3" Type="http://schemas.openxmlformats.org/officeDocument/2006/relationships/image" Target="../media/image32.png"/><Relationship Id="rId7" Type="http://schemas.openxmlformats.org/officeDocument/2006/relationships/image" Target="../media/image19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11" Type="http://schemas.openxmlformats.org/officeDocument/2006/relationships/image" Target="../media/image10.png"/><Relationship Id="rId5" Type="http://schemas.openxmlformats.org/officeDocument/2006/relationships/image" Target="../media/image17.emf"/><Relationship Id="rId10" Type="http://schemas.openxmlformats.org/officeDocument/2006/relationships/image" Target="../media/image9.png"/><Relationship Id="rId4" Type="http://schemas.openxmlformats.org/officeDocument/2006/relationships/image" Target="../media/image16.emf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11" Type="http://schemas.openxmlformats.org/officeDocument/2006/relationships/image" Target="../media/image11.png"/><Relationship Id="rId5" Type="http://schemas.openxmlformats.org/officeDocument/2006/relationships/image" Target="../media/image18.emf"/><Relationship Id="rId10" Type="http://schemas.openxmlformats.org/officeDocument/2006/relationships/image" Target="../media/image10.png"/><Relationship Id="rId4" Type="http://schemas.openxmlformats.org/officeDocument/2006/relationships/image" Target="../media/image17.emf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0.png"/><Relationship Id="rId7" Type="http://schemas.openxmlformats.org/officeDocument/2006/relationships/image" Target="../media/image19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11" Type="http://schemas.openxmlformats.org/officeDocument/2006/relationships/image" Target="../media/image10.png"/><Relationship Id="rId5" Type="http://schemas.openxmlformats.org/officeDocument/2006/relationships/image" Target="../media/image17.emf"/><Relationship Id="rId10" Type="http://schemas.openxmlformats.org/officeDocument/2006/relationships/image" Target="../media/image9.png"/><Relationship Id="rId4" Type="http://schemas.openxmlformats.org/officeDocument/2006/relationships/image" Target="../media/image16.emf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tiff"/><Relationship Id="rId4" Type="http://schemas.openxmlformats.org/officeDocument/2006/relationships/image" Target="../media/image5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2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1.png"/><Relationship Id="rId5" Type="http://schemas.openxmlformats.org/officeDocument/2006/relationships/image" Target="../media/image23.png"/><Relationship Id="rId10" Type="http://schemas.openxmlformats.org/officeDocument/2006/relationships/image" Target="../media/image65.png"/><Relationship Id="rId4" Type="http://schemas.openxmlformats.org/officeDocument/2006/relationships/image" Target="../media/image22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11" Type="http://schemas.openxmlformats.org/officeDocument/2006/relationships/image" Target="../media/image11.png"/><Relationship Id="rId5" Type="http://schemas.openxmlformats.org/officeDocument/2006/relationships/image" Target="../media/image18.emf"/><Relationship Id="rId10" Type="http://schemas.openxmlformats.org/officeDocument/2006/relationships/image" Target="../media/image10.png"/><Relationship Id="rId4" Type="http://schemas.openxmlformats.org/officeDocument/2006/relationships/image" Target="../media/image17.emf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2">
            <a:extLst>
              <a:ext uri="{FF2B5EF4-FFF2-40B4-BE49-F238E27FC236}">
                <a16:creationId xmlns:a16="http://schemas.microsoft.com/office/drawing/2014/main" id="{12F9D4CA-A70B-7C4C-A6DF-DE8E30A3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01" y="3050119"/>
            <a:ext cx="5657506" cy="433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4">
            <a:extLst>
              <a:ext uri="{FF2B5EF4-FFF2-40B4-BE49-F238E27FC236}">
                <a16:creationId xmlns:a16="http://schemas.microsoft.com/office/drawing/2014/main" id="{7F92F008-F5C2-174F-B407-4EDE14078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7" y="229240"/>
            <a:ext cx="9243103" cy="217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661"/>
              </a:spcBef>
              <a:buNone/>
            </a:pPr>
            <a:r>
              <a:rPr lang="en-US" altLang="en-US" sz="5291" b="1">
                <a:solidFill>
                  <a:srgbClr val="604A7B"/>
                </a:solidFill>
              </a:rPr>
              <a:t>‘Sequence a Genome’ (SAGE II)</a:t>
            </a:r>
          </a:p>
          <a:p>
            <a:pPr algn="ctr">
              <a:spcBef>
                <a:spcPts val="661"/>
              </a:spcBef>
              <a:buNone/>
            </a:pPr>
            <a:r>
              <a:rPr lang="en-US" altLang="ja-JP" sz="3968" b="1"/>
              <a:t>Master Molecular Life Sciences </a:t>
            </a:r>
          </a:p>
          <a:p>
            <a:pPr algn="ctr">
              <a:spcBef>
                <a:spcPts val="661"/>
              </a:spcBef>
              <a:buNone/>
            </a:pPr>
            <a:r>
              <a:rPr lang="en-US" altLang="en-US" sz="3086" b="1"/>
              <a:t>(8</a:t>
            </a:r>
            <a:r>
              <a:rPr lang="en-US" altLang="en-US" sz="3086" b="1" baseline="30000"/>
              <a:t>th</a:t>
            </a:r>
            <a:r>
              <a:rPr lang="en-US" altLang="en-US" sz="3086" b="1"/>
              <a:t> semester)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2818C8-C40C-1A40-B40E-34FE58743E1D}"/>
              </a:ext>
            </a:extLst>
          </p:cNvPr>
          <p:cNvCxnSpPr/>
          <p:nvPr/>
        </p:nvCxnSpPr>
        <p:spPr>
          <a:xfrm>
            <a:off x="529" y="2848877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35E5-693B-2344-8570-1A48921D9439}"/>
              </a:ext>
            </a:extLst>
          </p:cNvPr>
          <p:cNvSpPr txBox="1"/>
          <p:nvPr/>
        </p:nvSpPr>
        <p:spPr>
          <a:xfrm>
            <a:off x="2235183" y="2444645"/>
            <a:ext cx="5144742" cy="3976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984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Department of Fundamental Microbiology, UNIL</a:t>
            </a:r>
          </a:p>
        </p:txBody>
      </p:sp>
      <p:sp>
        <p:nvSpPr>
          <p:cNvPr id="15365" name="Slide Number Placeholder 12">
            <a:extLst>
              <a:ext uri="{FF2B5EF4-FFF2-40B4-BE49-F238E27FC236}">
                <a16:creationId xmlns:a16="http://schemas.microsoft.com/office/drawing/2014/main" id="{5A6960C5-CD08-5344-93E8-36737D40A3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527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818954" indent="-314982">
              <a:spcBef>
                <a:spcPct val="20000"/>
              </a:spcBef>
              <a:buFont typeface="Arial" panose="020B0604020202020204" pitchFamily="34" charset="0"/>
              <a:buChar char="–"/>
              <a:defRPr sz="308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259929" indent="-251986">
              <a:spcBef>
                <a:spcPct val="20000"/>
              </a:spcBef>
              <a:buFont typeface="Arial" panose="020B0604020202020204" pitchFamily="34" charset="0"/>
              <a:buChar char="•"/>
              <a:defRPr sz="264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763900" indent="-251986">
              <a:spcBef>
                <a:spcPct val="20000"/>
              </a:spcBef>
              <a:buFont typeface="Arial" panose="020B0604020202020204" pitchFamily="34" charset="0"/>
              <a:buChar char="–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267872" indent="-251986">
              <a:spcBef>
                <a:spcPct val="20000"/>
              </a:spcBef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771844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3275815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779787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4283758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76573B-0AF6-2B42-9127-CB301A632AD9}" type="slidenum">
              <a:rPr lang="en-US" altLang="en-US" sz="1323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323">
              <a:solidFill>
                <a:srgbClr val="898989"/>
              </a:solidFill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653F968B-14EC-2D46-954D-A2532553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31"/>
          <a:stretch>
            <a:fillRect/>
          </a:stretch>
        </p:blipFill>
        <p:spPr bwMode="auto">
          <a:xfrm>
            <a:off x="529" y="3058868"/>
            <a:ext cx="8828371" cy="2171657"/>
          </a:xfrm>
          <a:prstGeom prst="rect">
            <a:avLst/>
          </a:prstGeom>
          <a:solidFill>
            <a:schemeClr val="bg1">
              <a:alpha val="5098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7">
            <a:extLst>
              <a:ext uri="{FF2B5EF4-FFF2-40B4-BE49-F238E27FC236}">
                <a16:creationId xmlns:a16="http://schemas.microsoft.com/office/drawing/2014/main" id="{45664CBE-1CBA-5B43-9A1B-E39D3808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" y="5426517"/>
            <a:ext cx="2239904" cy="167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6">
            <a:extLst>
              <a:ext uri="{FF2B5EF4-FFF2-40B4-BE49-F238E27FC236}">
                <a16:creationId xmlns:a16="http://schemas.microsoft.com/office/drawing/2014/main" id="{6512C05D-100F-8A47-BD03-58043A24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03" y="5612009"/>
            <a:ext cx="3195363" cy="173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6BF38-5462-9E4D-B162-A8FEA2C58C56}"/>
              </a:ext>
            </a:extLst>
          </p:cNvPr>
          <p:cNvSpPr/>
          <p:nvPr/>
        </p:nvSpPr>
        <p:spPr>
          <a:xfrm>
            <a:off x="2070690" y="4691549"/>
            <a:ext cx="733218" cy="7349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978171" y="3106177"/>
            <a:ext cx="3970756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Scales of </a:t>
            </a:r>
          </a:p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Diversity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3" y="2943593"/>
            <a:ext cx="3320449" cy="33160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2492819" y="3273608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</p:cNvCxnSpPr>
          <p:nvPr/>
        </p:nvCxnSpPr>
        <p:spPr>
          <a:xfrm flipV="1">
            <a:off x="2710807" y="2351409"/>
            <a:ext cx="789450" cy="94809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3326007" y="1591504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229883" y="4017320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</p:cNvCxnSpPr>
          <p:nvPr/>
        </p:nvCxnSpPr>
        <p:spPr>
          <a:xfrm flipH="1" flipV="1">
            <a:off x="1054502" y="3009578"/>
            <a:ext cx="1211644" cy="105516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298491" y="2240415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3186224" y="5022858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085844" y="5037623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296931" y="6225934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4490618" y="5821816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078509" y="5296297"/>
            <a:ext cx="1049523" cy="10578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473772" y="5234779"/>
            <a:ext cx="1150943" cy="7152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75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81449" y="247149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Scales of Diversity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55" y="2553300"/>
            <a:ext cx="3822921" cy="38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97D70-C284-364F-89A7-AC2476CB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52" y="1434217"/>
            <a:ext cx="1726114" cy="119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3375072" y="3311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662621" y="2453435"/>
            <a:ext cx="747792" cy="9089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4193844" y="1545028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0DCB75-937E-9140-B312-8943A3FC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" y="2115357"/>
            <a:ext cx="1726114" cy="11956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984960" y="4021738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815505" y="3056818"/>
            <a:ext cx="1218791" cy="10160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860723" y="2219412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4540425" y="5089866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648075" y="5103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3E1412-765F-5840-84BF-B5BF330A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57" y="6100876"/>
            <a:ext cx="1726114" cy="119565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859163" y="6204931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4C120D1-C6DB-9549-9F6B-2D6C50ED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14" y="5698105"/>
            <a:ext cx="1726114" cy="119565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5844820" y="5802160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773157" y="5401102"/>
            <a:ext cx="924254" cy="9514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827974" y="5347647"/>
            <a:ext cx="1173663" cy="6021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D5E7EB-02A0-6845-8B39-6F33E6212697}"/>
              </a:ext>
            </a:extLst>
          </p:cNvPr>
          <p:cNvSpPr txBox="1"/>
          <p:nvPr/>
        </p:nvSpPr>
        <p:spPr>
          <a:xfrm>
            <a:off x="5742525" y="1932693"/>
            <a:ext cx="3958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  <a:cs typeface="Aldhabi" panose="020F0502020204030204" pitchFamily="34" charset="0"/>
              </a:rPr>
              <a:t>Biodiversity 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is a measure of the magnitude of 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genetic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, 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species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 and 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ecological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 variation in an ecosystem.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7FCA75-204B-2245-B227-1AE7B560E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79" y="3964406"/>
            <a:ext cx="2830139" cy="829890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C232CE-B25D-3D4B-A1B6-CB2D9B14C009}"/>
              </a:ext>
            </a:extLst>
          </p:cNvPr>
          <p:cNvSpPr/>
          <p:nvPr/>
        </p:nvSpPr>
        <p:spPr>
          <a:xfrm>
            <a:off x="6387354" y="4099732"/>
            <a:ext cx="625289" cy="653805"/>
          </a:xfrm>
          <a:prstGeom prst="round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C6751ED-57B3-BC4C-A286-DE313C06487B}"/>
              </a:ext>
            </a:extLst>
          </p:cNvPr>
          <p:cNvSpPr/>
          <p:nvPr/>
        </p:nvSpPr>
        <p:spPr>
          <a:xfrm>
            <a:off x="7516906" y="4072836"/>
            <a:ext cx="625289" cy="65380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0F4C8C-47CE-2141-801B-5E24BB76B865}"/>
              </a:ext>
            </a:extLst>
          </p:cNvPr>
          <p:cNvSpPr/>
          <p:nvPr/>
        </p:nvSpPr>
        <p:spPr>
          <a:xfrm>
            <a:off x="8666629" y="4052448"/>
            <a:ext cx="625289" cy="653805"/>
          </a:xfrm>
          <a:prstGeom prst="roundRect">
            <a:avLst/>
          </a:prstGeom>
          <a:solidFill>
            <a:srgbClr val="FFC000">
              <a:alpha val="2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75C01-73D7-8943-A59C-76CBBAF2C07E}"/>
              </a:ext>
            </a:extLst>
          </p:cNvPr>
          <p:cNvGrpSpPr/>
          <p:nvPr/>
        </p:nvGrpSpPr>
        <p:grpSpPr>
          <a:xfrm>
            <a:off x="8197812" y="4087256"/>
            <a:ext cx="412796" cy="639386"/>
            <a:chOff x="8197812" y="4087256"/>
            <a:chExt cx="412796" cy="639386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531155E-FD57-2E4A-98BE-80CDF716567B}"/>
                </a:ext>
              </a:extLst>
            </p:cNvPr>
            <p:cNvSpPr/>
            <p:nvPr/>
          </p:nvSpPr>
          <p:spPr>
            <a:xfrm>
              <a:off x="8197812" y="4087256"/>
              <a:ext cx="412796" cy="639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8361F0-182F-6841-BFCE-D611D0C469A9}"/>
                </a:ext>
              </a:extLst>
            </p:cNvPr>
            <p:cNvSpPr/>
            <p:nvPr/>
          </p:nvSpPr>
          <p:spPr>
            <a:xfrm>
              <a:off x="8354472" y="43706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15222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55" y="2553300"/>
            <a:ext cx="3822921" cy="38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97D70-C284-364F-89A7-AC2476CB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52" y="1434217"/>
            <a:ext cx="1726114" cy="119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3375072" y="3311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662621" y="2453435"/>
            <a:ext cx="747792" cy="9089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4193844" y="1545028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0DCB75-937E-9140-B312-8943A3FC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" y="2115357"/>
            <a:ext cx="1726114" cy="11956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984960" y="4021738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815505" y="3056818"/>
            <a:ext cx="1218791" cy="10160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860723" y="2219412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4540425" y="5089866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648075" y="5103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3E1412-765F-5840-84BF-B5BF330A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57" y="6100876"/>
            <a:ext cx="1726114" cy="119565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859163" y="6204931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4C120D1-C6DB-9549-9F6B-2D6C50ED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14" y="5698105"/>
            <a:ext cx="1726114" cy="119565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5844820" y="5802160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773157" y="5401102"/>
            <a:ext cx="924254" cy="9514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827974" y="5347647"/>
            <a:ext cx="1173663" cy="6021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0D11BB-54F5-BD4F-B88D-5A12096B72F0}"/>
              </a:ext>
            </a:extLst>
          </p:cNvPr>
          <p:cNvSpPr txBox="1"/>
          <p:nvPr/>
        </p:nvSpPr>
        <p:spPr>
          <a:xfrm>
            <a:off x="6238396" y="2115357"/>
            <a:ext cx="3601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…the 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local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 variation contained in each site or sample, or </a:t>
            </a:r>
            <a:r>
              <a:rPr lang="en-US" sz="2400" b="1" dirty="0">
                <a:latin typeface="Georgia" panose="02040502050405020303" pitchFamily="18" charset="0"/>
                <a:cs typeface="Aldhabi" panose="020F0502020204030204" pitchFamily="34" charset="0"/>
              </a:rPr>
              <a:t>Alpha diversity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0ADF5-8D33-1E4E-A2E9-00A9F0B89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79" y="3964406"/>
            <a:ext cx="2830139" cy="82989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219520-5FF9-4E4B-8EA1-A7390BBE3178}"/>
              </a:ext>
            </a:extLst>
          </p:cNvPr>
          <p:cNvSpPr/>
          <p:nvPr/>
        </p:nvSpPr>
        <p:spPr>
          <a:xfrm>
            <a:off x="7516906" y="4072836"/>
            <a:ext cx="625289" cy="65380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6DBCD7-BCDF-6D43-BAEC-555B1D286945}"/>
              </a:ext>
            </a:extLst>
          </p:cNvPr>
          <p:cNvSpPr/>
          <p:nvPr/>
        </p:nvSpPr>
        <p:spPr>
          <a:xfrm>
            <a:off x="734957" y="2085181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FE34808-539C-8344-9C39-1A8036462E06}"/>
              </a:ext>
            </a:extLst>
          </p:cNvPr>
          <p:cNvSpPr/>
          <p:nvPr/>
        </p:nvSpPr>
        <p:spPr>
          <a:xfrm>
            <a:off x="698472" y="6100876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1099FC8-0073-AB45-81BB-6C49FDDD8EC5}"/>
              </a:ext>
            </a:extLst>
          </p:cNvPr>
          <p:cNvSpPr/>
          <p:nvPr/>
        </p:nvSpPr>
        <p:spPr>
          <a:xfrm>
            <a:off x="4078915" y="1410566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07AE2C-A0EC-8746-BB14-5D04F2317EFE}"/>
              </a:ext>
            </a:extLst>
          </p:cNvPr>
          <p:cNvSpPr/>
          <p:nvPr/>
        </p:nvSpPr>
        <p:spPr>
          <a:xfrm>
            <a:off x="5720614" y="5667698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883C1E-DD2E-ED4B-BA35-D77944C188D5}"/>
              </a:ext>
            </a:extLst>
          </p:cNvPr>
          <p:cNvGrpSpPr/>
          <p:nvPr/>
        </p:nvGrpSpPr>
        <p:grpSpPr>
          <a:xfrm>
            <a:off x="8197812" y="4087256"/>
            <a:ext cx="412796" cy="639386"/>
            <a:chOff x="8197812" y="4087256"/>
            <a:chExt cx="412796" cy="639386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2CFB72B-1ADA-9743-8189-1BBCF857F677}"/>
                </a:ext>
              </a:extLst>
            </p:cNvPr>
            <p:cNvSpPr/>
            <p:nvPr/>
          </p:nvSpPr>
          <p:spPr>
            <a:xfrm>
              <a:off x="8197812" y="4087256"/>
              <a:ext cx="412796" cy="639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BD5CC5-8FC6-0640-9C5C-22CDEDB53DD9}"/>
                </a:ext>
              </a:extLst>
            </p:cNvPr>
            <p:cNvSpPr/>
            <p:nvPr/>
          </p:nvSpPr>
          <p:spPr>
            <a:xfrm>
              <a:off x="8354472" y="43706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46" name="TextBox 49">
            <a:extLst>
              <a:ext uri="{FF2B5EF4-FFF2-40B4-BE49-F238E27FC236}">
                <a16:creationId xmlns:a16="http://schemas.microsoft.com/office/drawing/2014/main" id="{400B17E2-0537-F146-96E7-368D860FB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49" y="247149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Scales of Diversity</a:t>
            </a:r>
          </a:p>
        </p:txBody>
      </p:sp>
    </p:spTree>
    <p:extLst>
      <p:ext uri="{BB962C8B-B14F-4D97-AF65-F5344CB8AC3E}">
        <p14:creationId xmlns:p14="http://schemas.microsoft.com/office/powerpoint/2010/main" val="204054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55" y="2553300"/>
            <a:ext cx="3822921" cy="38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97D70-C284-364F-89A7-AC2476CB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52" y="1434217"/>
            <a:ext cx="1726114" cy="119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3375072" y="3311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662621" y="2453435"/>
            <a:ext cx="747792" cy="9089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4193844" y="1545028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0DCB75-937E-9140-B312-8943A3FC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" y="2115357"/>
            <a:ext cx="1726114" cy="11956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984960" y="4021738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815505" y="3056818"/>
            <a:ext cx="1218791" cy="10160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860723" y="2219412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4540425" y="5089866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648075" y="5103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3E1412-765F-5840-84BF-B5BF330A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57" y="6100876"/>
            <a:ext cx="1726114" cy="119565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859163" y="6204931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4C120D1-C6DB-9549-9F6B-2D6C50ED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14" y="5698105"/>
            <a:ext cx="1726114" cy="119565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5844820" y="5802160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773157" y="5401102"/>
            <a:ext cx="924254" cy="9514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827974" y="5347647"/>
            <a:ext cx="1173663" cy="6021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0D11BB-54F5-BD4F-B88D-5A12096B72F0}"/>
              </a:ext>
            </a:extLst>
          </p:cNvPr>
          <p:cNvSpPr txBox="1"/>
          <p:nvPr/>
        </p:nvSpPr>
        <p:spPr>
          <a:xfrm>
            <a:off x="6187775" y="1980109"/>
            <a:ext cx="3972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… and the degree of dissimilarity between sites (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turnover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), known as </a:t>
            </a:r>
            <a:r>
              <a:rPr lang="en-US" sz="2400" b="1" dirty="0">
                <a:latin typeface="Georgia" panose="02040502050405020303" pitchFamily="18" charset="0"/>
                <a:cs typeface="Aldhabi" panose="020F0502020204030204" pitchFamily="34" charset="0"/>
              </a:rPr>
              <a:t>Beta diversity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0ADF5-8D33-1E4E-A2E9-00A9F0B89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79" y="3964406"/>
            <a:ext cx="2830139" cy="829890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2887CB2-1872-6547-B62B-165B4151EE1A}"/>
              </a:ext>
            </a:extLst>
          </p:cNvPr>
          <p:cNvSpPr/>
          <p:nvPr/>
        </p:nvSpPr>
        <p:spPr>
          <a:xfrm>
            <a:off x="8666629" y="4052448"/>
            <a:ext cx="625289" cy="653805"/>
          </a:xfrm>
          <a:prstGeom prst="roundRect">
            <a:avLst/>
          </a:prstGeom>
          <a:solidFill>
            <a:srgbClr val="FFC000">
              <a:alpha val="2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94CB7325-B5A1-BD4B-8731-4430CDDFD578}"/>
              </a:ext>
            </a:extLst>
          </p:cNvPr>
          <p:cNvSpPr/>
          <p:nvPr/>
        </p:nvSpPr>
        <p:spPr>
          <a:xfrm rot="20977713">
            <a:off x="1980566" y="1901752"/>
            <a:ext cx="2107461" cy="456565"/>
          </a:xfrm>
          <a:prstGeom prst="leftRightArrow">
            <a:avLst>
              <a:gd name="adj1" fmla="val 52946"/>
              <a:gd name="adj2" fmla="val 50000"/>
            </a:avLst>
          </a:prstGeom>
          <a:solidFill>
            <a:srgbClr val="FFC000">
              <a:alpha val="2490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0ED8D892-D135-AE4A-B414-ACF600DBB916}"/>
              </a:ext>
            </a:extLst>
          </p:cNvPr>
          <p:cNvSpPr/>
          <p:nvPr/>
        </p:nvSpPr>
        <p:spPr>
          <a:xfrm rot="16200000">
            <a:off x="235537" y="4392546"/>
            <a:ext cx="2107461" cy="456565"/>
          </a:xfrm>
          <a:prstGeom prst="leftRightArrow">
            <a:avLst>
              <a:gd name="adj1" fmla="val 52946"/>
              <a:gd name="adj2" fmla="val 50000"/>
            </a:avLst>
          </a:prstGeom>
          <a:solidFill>
            <a:srgbClr val="FFC000">
              <a:alpha val="2490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Left-right Arrow 43">
            <a:extLst>
              <a:ext uri="{FF2B5EF4-FFF2-40B4-BE49-F238E27FC236}">
                <a16:creationId xmlns:a16="http://schemas.microsoft.com/office/drawing/2014/main" id="{67C969CC-6D0E-074D-AD0F-0F1C012059A7}"/>
              </a:ext>
            </a:extLst>
          </p:cNvPr>
          <p:cNvSpPr/>
          <p:nvPr/>
        </p:nvSpPr>
        <p:spPr>
          <a:xfrm rot="21220851">
            <a:off x="2197824" y="6559051"/>
            <a:ext cx="3615515" cy="456565"/>
          </a:xfrm>
          <a:prstGeom prst="leftRightArrow">
            <a:avLst>
              <a:gd name="adj1" fmla="val 52946"/>
              <a:gd name="adj2" fmla="val 50000"/>
            </a:avLst>
          </a:prstGeom>
          <a:solidFill>
            <a:srgbClr val="FFC000">
              <a:alpha val="2490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Left-right Arrow 44">
            <a:extLst>
              <a:ext uri="{FF2B5EF4-FFF2-40B4-BE49-F238E27FC236}">
                <a16:creationId xmlns:a16="http://schemas.microsoft.com/office/drawing/2014/main" id="{01D9B8CA-3250-B346-B63C-2E25B40E8FCA}"/>
              </a:ext>
            </a:extLst>
          </p:cNvPr>
          <p:cNvSpPr/>
          <p:nvPr/>
        </p:nvSpPr>
        <p:spPr>
          <a:xfrm rot="15434660">
            <a:off x="4164004" y="3883018"/>
            <a:ext cx="3084825" cy="456565"/>
          </a:xfrm>
          <a:prstGeom prst="leftRightArrow">
            <a:avLst>
              <a:gd name="adj1" fmla="val 52946"/>
              <a:gd name="adj2" fmla="val 50000"/>
            </a:avLst>
          </a:prstGeom>
          <a:solidFill>
            <a:srgbClr val="FFC000">
              <a:alpha val="2490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4926FD-256C-4C49-B45D-0F2D861C2311}"/>
              </a:ext>
            </a:extLst>
          </p:cNvPr>
          <p:cNvGrpSpPr/>
          <p:nvPr/>
        </p:nvGrpSpPr>
        <p:grpSpPr>
          <a:xfrm>
            <a:off x="8197812" y="4087256"/>
            <a:ext cx="412796" cy="639386"/>
            <a:chOff x="8197812" y="4087256"/>
            <a:chExt cx="412796" cy="63938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C1B2859-BF1F-074C-A0F3-455A3F516A79}"/>
                </a:ext>
              </a:extLst>
            </p:cNvPr>
            <p:cNvSpPr/>
            <p:nvPr/>
          </p:nvSpPr>
          <p:spPr>
            <a:xfrm>
              <a:off x="8197812" y="4087256"/>
              <a:ext cx="412796" cy="639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B0FAC8F-5417-7940-92E1-F2B9E57B6A7F}"/>
                </a:ext>
              </a:extLst>
            </p:cNvPr>
            <p:cNvSpPr/>
            <p:nvPr/>
          </p:nvSpPr>
          <p:spPr>
            <a:xfrm>
              <a:off x="8354472" y="43706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49" name="TextBox 49">
            <a:extLst>
              <a:ext uri="{FF2B5EF4-FFF2-40B4-BE49-F238E27FC236}">
                <a16:creationId xmlns:a16="http://schemas.microsoft.com/office/drawing/2014/main" id="{5CF46058-2755-A842-95C3-0AC6EC729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49" y="247149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Scales of Diversity</a:t>
            </a:r>
          </a:p>
        </p:txBody>
      </p:sp>
    </p:spTree>
    <p:extLst>
      <p:ext uri="{BB962C8B-B14F-4D97-AF65-F5344CB8AC3E}">
        <p14:creationId xmlns:p14="http://schemas.microsoft.com/office/powerpoint/2010/main" val="81354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55" y="2553300"/>
            <a:ext cx="3822921" cy="38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97D70-C284-364F-89A7-AC2476CB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52" y="1434217"/>
            <a:ext cx="1726114" cy="119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3375072" y="3311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662621" y="2453435"/>
            <a:ext cx="747792" cy="9089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4193844" y="1545028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0DCB75-937E-9140-B312-8943A3FC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" y="2115357"/>
            <a:ext cx="1726114" cy="11956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984960" y="4021738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815505" y="3056818"/>
            <a:ext cx="1218791" cy="10160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860723" y="2219412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4540425" y="5089866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648075" y="5103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3E1412-765F-5840-84BF-B5BF330A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57" y="6100876"/>
            <a:ext cx="1726114" cy="119565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859163" y="6204931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4C120D1-C6DB-9549-9F6B-2D6C50ED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14" y="5698105"/>
            <a:ext cx="1726114" cy="119565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5844820" y="5802160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773157" y="5401102"/>
            <a:ext cx="924254" cy="9514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827974" y="5347647"/>
            <a:ext cx="1173663" cy="6021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0D11BB-54F5-BD4F-B88D-5A12096B72F0}"/>
              </a:ext>
            </a:extLst>
          </p:cNvPr>
          <p:cNvSpPr txBox="1"/>
          <p:nvPr/>
        </p:nvSpPr>
        <p:spPr>
          <a:xfrm>
            <a:off x="6095871" y="2191454"/>
            <a:ext cx="3710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  <a:cs typeface="Aldhabi" panose="020F0502020204030204" pitchFamily="34" charset="0"/>
              </a:rPr>
              <a:t>Gamma diversity 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is the total, regional diversity in a </a:t>
            </a:r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landscape</a:t>
            </a:r>
            <a:r>
              <a:rPr lang="en-US" sz="2400" dirty="0">
                <a:latin typeface="Georgia" panose="02040502050405020303" pitchFamily="18" charset="0"/>
                <a:cs typeface="Aldhabi" panose="020F0502020204030204" pitchFamily="34" charset="0"/>
              </a:rPr>
              <a:t> and consists of two components…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E0885EF-2A96-8142-9661-366CE40667FF}"/>
              </a:ext>
            </a:extLst>
          </p:cNvPr>
          <p:cNvSpPr/>
          <p:nvPr/>
        </p:nvSpPr>
        <p:spPr>
          <a:xfrm>
            <a:off x="349624" y="1418665"/>
            <a:ext cx="7167282" cy="6057900"/>
          </a:xfrm>
          <a:custGeom>
            <a:avLst/>
            <a:gdLst>
              <a:gd name="connsiteX0" fmla="*/ 1855694 w 7167282"/>
              <a:gd name="connsiteY0" fmla="*/ 632011 h 6057900"/>
              <a:gd name="connsiteX1" fmla="*/ 914400 w 7167282"/>
              <a:gd name="connsiteY1" fmla="*/ 571500 h 6057900"/>
              <a:gd name="connsiteX2" fmla="*/ 342900 w 7167282"/>
              <a:gd name="connsiteY2" fmla="*/ 1069041 h 6057900"/>
              <a:gd name="connsiteX3" fmla="*/ 0 w 7167282"/>
              <a:gd name="connsiteY3" fmla="*/ 1983441 h 6057900"/>
              <a:gd name="connsiteX4" fmla="*/ 544605 w 7167282"/>
              <a:gd name="connsiteY4" fmla="*/ 3334870 h 6057900"/>
              <a:gd name="connsiteX5" fmla="*/ 658905 w 7167282"/>
              <a:gd name="connsiteY5" fmla="*/ 4457700 h 6057900"/>
              <a:gd name="connsiteX6" fmla="*/ 262217 w 7167282"/>
              <a:gd name="connsiteY6" fmla="*/ 4975411 h 6057900"/>
              <a:gd name="connsiteX7" fmla="*/ 356347 w 7167282"/>
              <a:gd name="connsiteY7" fmla="*/ 5762064 h 6057900"/>
              <a:gd name="connsiteX8" fmla="*/ 1270747 w 7167282"/>
              <a:gd name="connsiteY8" fmla="*/ 6057900 h 6057900"/>
              <a:gd name="connsiteX9" fmla="*/ 3186952 w 7167282"/>
              <a:gd name="connsiteY9" fmla="*/ 5311588 h 6057900"/>
              <a:gd name="connsiteX10" fmla="*/ 4424082 w 7167282"/>
              <a:gd name="connsiteY10" fmla="*/ 5096435 h 6057900"/>
              <a:gd name="connsiteX11" fmla="*/ 5983941 w 7167282"/>
              <a:gd name="connsiteY11" fmla="*/ 6010835 h 6057900"/>
              <a:gd name="connsiteX12" fmla="*/ 6958852 w 7167282"/>
              <a:gd name="connsiteY12" fmla="*/ 5378823 h 6057900"/>
              <a:gd name="connsiteX13" fmla="*/ 7167282 w 7167282"/>
              <a:gd name="connsiteY13" fmla="*/ 4303059 h 6057900"/>
              <a:gd name="connsiteX14" fmla="*/ 6064623 w 7167282"/>
              <a:gd name="connsiteY14" fmla="*/ 3798794 h 6057900"/>
              <a:gd name="connsiteX15" fmla="*/ 5277970 w 7167282"/>
              <a:gd name="connsiteY15" fmla="*/ 1600200 h 6057900"/>
              <a:gd name="connsiteX16" fmla="*/ 5351929 w 7167282"/>
              <a:gd name="connsiteY16" fmla="*/ 329453 h 6057900"/>
              <a:gd name="connsiteX17" fmla="*/ 4511488 w 7167282"/>
              <a:gd name="connsiteY17" fmla="*/ 0 h 6057900"/>
              <a:gd name="connsiteX18" fmla="*/ 3395382 w 7167282"/>
              <a:gd name="connsiteY18" fmla="*/ 80682 h 6057900"/>
              <a:gd name="connsiteX19" fmla="*/ 2857500 w 7167282"/>
              <a:gd name="connsiteY19" fmla="*/ 712694 h 6057900"/>
              <a:gd name="connsiteX20" fmla="*/ 2299447 w 7167282"/>
              <a:gd name="connsiteY20" fmla="*/ 806823 h 6057900"/>
              <a:gd name="connsiteX21" fmla="*/ 1855694 w 7167282"/>
              <a:gd name="connsiteY21" fmla="*/ 632011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67282" h="6057900">
                <a:moveTo>
                  <a:pt x="1855694" y="632011"/>
                </a:moveTo>
                <a:lnTo>
                  <a:pt x="914400" y="571500"/>
                </a:lnTo>
                <a:lnTo>
                  <a:pt x="342900" y="1069041"/>
                </a:lnTo>
                <a:lnTo>
                  <a:pt x="0" y="1983441"/>
                </a:lnTo>
                <a:lnTo>
                  <a:pt x="544605" y="3334870"/>
                </a:lnTo>
                <a:lnTo>
                  <a:pt x="658905" y="4457700"/>
                </a:lnTo>
                <a:lnTo>
                  <a:pt x="262217" y="4975411"/>
                </a:lnTo>
                <a:lnTo>
                  <a:pt x="356347" y="5762064"/>
                </a:lnTo>
                <a:lnTo>
                  <a:pt x="1270747" y="6057900"/>
                </a:lnTo>
                <a:lnTo>
                  <a:pt x="3186952" y="5311588"/>
                </a:lnTo>
                <a:lnTo>
                  <a:pt x="4424082" y="5096435"/>
                </a:lnTo>
                <a:lnTo>
                  <a:pt x="5983941" y="6010835"/>
                </a:lnTo>
                <a:lnTo>
                  <a:pt x="6958852" y="5378823"/>
                </a:lnTo>
                <a:lnTo>
                  <a:pt x="7167282" y="4303059"/>
                </a:lnTo>
                <a:lnTo>
                  <a:pt x="6064623" y="3798794"/>
                </a:lnTo>
                <a:lnTo>
                  <a:pt x="5277970" y="1600200"/>
                </a:lnTo>
                <a:lnTo>
                  <a:pt x="5351929" y="329453"/>
                </a:lnTo>
                <a:lnTo>
                  <a:pt x="4511488" y="0"/>
                </a:lnTo>
                <a:lnTo>
                  <a:pt x="3395382" y="80682"/>
                </a:lnTo>
                <a:lnTo>
                  <a:pt x="2857500" y="712694"/>
                </a:lnTo>
                <a:lnTo>
                  <a:pt x="2299447" y="806823"/>
                </a:lnTo>
                <a:lnTo>
                  <a:pt x="1855694" y="632011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 cap="rnd">
            <a:solidFill>
              <a:schemeClr val="accent3">
                <a:lumMod val="50000"/>
              </a:scheme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0ADF5-8D33-1E4E-A2E9-00A9F0B89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79" y="3964406"/>
            <a:ext cx="2830139" cy="82989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219520-5FF9-4E4B-8EA1-A7390BBE3178}"/>
              </a:ext>
            </a:extLst>
          </p:cNvPr>
          <p:cNvSpPr/>
          <p:nvPr/>
        </p:nvSpPr>
        <p:spPr>
          <a:xfrm>
            <a:off x="6387354" y="4099732"/>
            <a:ext cx="625289" cy="653805"/>
          </a:xfrm>
          <a:prstGeom prst="round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7B5234-F764-8A47-8FD8-AEAFD5343EFC}"/>
              </a:ext>
            </a:extLst>
          </p:cNvPr>
          <p:cNvGrpSpPr/>
          <p:nvPr/>
        </p:nvGrpSpPr>
        <p:grpSpPr>
          <a:xfrm>
            <a:off x="8197812" y="4087256"/>
            <a:ext cx="412796" cy="639386"/>
            <a:chOff x="8197812" y="4087256"/>
            <a:chExt cx="412796" cy="63938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1281B3E-78B0-4246-B46E-55736DE88C4B}"/>
                </a:ext>
              </a:extLst>
            </p:cNvPr>
            <p:cNvSpPr/>
            <p:nvPr/>
          </p:nvSpPr>
          <p:spPr>
            <a:xfrm>
              <a:off x="8197812" y="4087256"/>
              <a:ext cx="412796" cy="639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707525-B680-8C41-B129-7CA29ED7F38F}"/>
                </a:ext>
              </a:extLst>
            </p:cNvPr>
            <p:cNvSpPr/>
            <p:nvPr/>
          </p:nvSpPr>
          <p:spPr>
            <a:xfrm>
              <a:off x="8354472" y="43706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42" name="TextBox 49">
            <a:extLst>
              <a:ext uri="{FF2B5EF4-FFF2-40B4-BE49-F238E27FC236}">
                <a16:creationId xmlns:a16="http://schemas.microsoft.com/office/drawing/2014/main" id="{1BF88807-2521-2D4E-B66D-B91DC2D7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49" y="247149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Scales of Diversity</a:t>
            </a:r>
          </a:p>
        </p:txBody>
      </p:sp>
    </p:spTree>
    <p:extLst>
      <p:ext uri="{BB962C8B-B14F-4D97-AF65-F5344CB8AC3E}">
        <p14:creationId xmlns:p14="http://schemas.microsoft.com/office/powerpoint/2010/main" val="94582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55" y="2553300"/>
            <a:ext cx="3822921" cy="381791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3375072" y="3311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662621" y="2453435"/>
            <a:ext cx="747792" cy="9089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4193844" y="1545028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984960" y="4021738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815505" y="3056818"/>
            <a:ext cx="1218791" cy="10160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860723" y="2219412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4540425" y="5089866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648075" y="5103284"/>
            <a:ext cx="336885" cy="3489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859163" y="6204931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5844820" y="5802160"/>
            <a:ext cx="1070811" cy="10082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773157" y="5401102"/>
            <a:ext cx="924254" cy="9514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827974" y="5347647"/>
            <a:ext cx="1173663" cy="6021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70ADF5-8D33-1E4E-A2E9-00A9F0B89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79" y="3964406"/>
            <a:ext cx="2830139" cy="82989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219520-5FF9-4E4B-8EA1-A7390BBE3178}"/>
              </a:ext>
            </a:extLst>
          </p:cNvPr>
          <p:cNvSpPr/>
          <p:nvPr/>
        </p:nvSpPr>
        <p:spPr>
          <a:xfrm>
            <a:off x="7516906" y="4072836"/>
            <a:ext cx="625289" cy="65380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6DBCD7-BCDF-6D43-BAEC-555B1D286945}"/>
              </a:ext>
            </a:extLst>
          </p:cNvPr>
          <p:cNvSpPr/>
          <p:nvPr/>
        </p:nvSpPr>
        <p:spPr>
          <a:xfrm>
            <a:off x="698472" y="2034088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FE34808-539C-8344-9C39-1A8036462E06}"/>
              </a:ext>
            </a:extLst>
          </p:cNvPr>
          <p:cNvSpPr/>
          <p:nvPr/>
        </p:nvSpPr>
        <p:spPr>
          <a:xfrm>
            <a:off x="714988" y="6030431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1099FC8-0073-AB45-81BB-6C49FDDD8EC5}"/>
              </a:ext>
            </a:extLst>
          </p:cNvPr>
          <p:cNvSpPr/>
          <p:nvPr/>
        </p:nvSpPr>
        <p:spPr>
          <a:xfrm>
            <a:off x="4061304" y="1355074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07AE2C-A0EC-8746-BB14-5D04F2317EFE}"/>
              </a:ext>
            </a:extLst>
          </p:cNvPr>
          <p:cNvSpPr/>
          <p:nvPr/>
        </p:nvSpPr>
        <p:spPr>
          <a:xfrm>
            <a:off x="5720614" y="5621092"/>
            <a:ext cx="1335890" cy="1277196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883C1E-DD2E-ED4B-BA35-D77944C188D5}"/>
              </a:ext>
            </a:extLst>
          </p:cNvPr>
          <p:cNvGrpSpPr/>
          <p:nvPr/>
        </p:nvGrpSpPr>
        <p:grpSpPr>
          <a:xfrm>
            <a:off x="8197812" y="4087256"/>
            <a:ext cx="412796" cy="639386"/>
            <a:chOff x="8197812" y="4087256"/>
            <a:chExt cx="412796" cy="639386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2CFB72B-1ADA-9743-8189-1BBCF857F677}"/>
                </a:ext>
              </a:extLst>
            </p:cNvPr>
            <p:cNvSpPr/>
            <p:nvPr/>
          </p:nvSpPr>
          <p:spPr>
            <a:xfrm>
              <a:off x="8197812" y="4087256"/>
              <a:ext cx="412796" cy="639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BD5CC5-8FC6-0640-9C5C-22CDEDB53DD9}"/>
                </a:ext>
              </a:extLst>
            </p:cNvPr>
            <p:cNvSpPr/>
            <p:nvPr/>
          </p:nvSpPr>
          <p:spPr>
            <a:xfrm>
              <a:off x="8354472" y="43706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46" name="TextBox 49">
            <a:extLst>
              <a:ext uri="{FF2B5EF4-FFF2-40B4-BE49-F238E27FC236}">
                <a16:creationId xmlns:a16="http://schemas.microsoft.com/office/drawing/2014/main" id="{400B17E2-0537-F146-96E7-368D860FB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434" y="2076466"/>
            <a:ext cx="9295600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</a:t>
            </a:r>
          </a:p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80972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94B7030-289E-DD48-8EAF-7522B832D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96564"/>
              </p:ext>
            </p:extLst>
          </p:nvPr>
        </p:nvGraphicFramePr>
        <p:xfrm>
          <a:off x="4090510" y="1633826"/>
          <a:ext cx="5020040" cy="554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pPr algn="ctr"/>
                      <a:r>
                        <a:rPr lang="en-CH" b="1" i="1" dirty="0"/>
                        <a:t>Obs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3476"/>
                  </a:ext>
                </a:extLst>
              </a:tr>
            </a:tbl>
          </a:graphicData>
        </a:graphic>
      </p:graphicFrame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</a:t>
            </a:r>
            <a:endParaRPr lang="en-US" sz="396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191698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CE35A4B-2BE2-A24F-A86B-0968128A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37" y="3269053"/>
            <a:ext cx="713775" cy="7087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C1668A-256C-0744-9177-94CFF303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99" y="4056732"/>
            <a:ext cx="668413" cy="7087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4D0DBF-453E-B149-A390-E041D41C2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37" y="4856453"/>
            <a:ext cx="713775" cy="7202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072376-3B61-8B4B-B297-ADA1447F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37" y="2481644"/>
            <a:ext cx="713775" cy="6726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BEB8D5-8209-8342-8CB3-E4FAD0EE7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217" y="5676797"/>
            <a:ext cx="668413" cy="6732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2675BD-D9C6-CD48-999F-B3BE196AE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197" y="1475289"/>
            <a:ext cx="435715" cy="871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B587C6-7F0B-E743-8239-543A0291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7258" y="1511463"/>
            <a:ext cx="1214315" cy="8472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27B3E2-D772-7B43-B0DC-24B7F02FC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8" y="1973894"/>
            <a:ext cx="487274" cy="2855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0977B7-BE02-6145-AE5A-DE3F55DE4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064045" y="1732185"/>
            <a:ext cx="1072969" cy="6278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EFCFE6-BF9F-3343-AC0C-9D940C433470}"/>
              </a:ext>
            </a:extLst>
          </p:cNvPr>
          <p:cNvSpPr/>
          <p:nvPr/>
        </p:nvSpPr>
        <p:spPr>
          <a:xfrm>
            <a:off x="373910" y="3721915"/>
            <a:ext cx="3555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latin typeface="Georgia"/>
              </a:rPr>
              <a:t>Observed Richness:</a:t>
            </a: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How many species, ASVs or OTUs do we observed in each sample?</a:t>
            </a:r>
            <a:endParaRPr lang="en-US" spc="-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324D2E-973A-6B47-A606-938041087660}"/>
              </a:ext>
            </a:extLst>
          </p:cNvPr>
          <p:cNvSpPr/>
          <p:nvPr/>
        </p:nvSpPr>
        <p:spPr>
          <a:xfrm>
            <a:off x="319058" y="6493623"/>
            <a:ext cx="3323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Gives NO weight to abundance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8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94B7030-289E-DD48-8EAF-7522B832D6D2}"/>
              </a:ext>
            </a:extLst>
          </p:cNvPr>
          <p:cNvGraphicFramePr>
            <a:graphicFrameLocks noGrp="1"/>
          </p:cNvGraphicFramePr>
          <p:nvPr/>
        </p:nvGraphicFramePr>
        <p:xfrm>
          <a:off x="4090510" y="1633826"/>
          <a:ext cx="5020040" cy="554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pPr algn="ctr"/>
                      <a:r>
                        <a:rPr lang="en-CH" b="1" i="1" dirty="0"/>
                        <a:t>Obs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3476"/>
                  </a:ext>
                </a:extLst>
              </a:tr>
            </a:tbl>
          </a:graphicData>
        </a:graphic>
      </p:graphicFrame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Richness </a:t>
            </a:r>
            <a:r>
              <a:rPr lang="en-US" sz="3968" b="1" i="1" dirty="0">
                <a:solidFill>
                  <a:srgbClr val="000000"/>
                </a:solidFill>
              </a:rPr>
              <a:t>estimators</a:t>
            </a:r>
            <a:endParaRPr lang="en-US" sz="3968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191698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CE35A4B-2BE2-A24F-A86B-0968128A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37" y="3269053"/>
            <a:ext cx="713775" cy="7087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C1668A-256C-0744-9177-94CFF303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99" y="4056732"/>
            <a:ext cx="668413" cy="7087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4D0DBF-453E-B149-A390-E041D41C2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37" y="4856453"/>
            <a:ext cx="713775" cy="7202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072376-3B61-8B4B-B297-ADA1447F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37" y="2481644"/>
            <a:ext cx="713775" cy="6726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BEB8D5-8209-8342-8CB3-E4FAD0EE7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217" y="5676797"/>
            <a:ext cx="668413" cy="6732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2675BD-D9C6-CD48-999F-B3BE196AE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197" y="1475289"/>
            <a:ext cx="435715" cy="871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B587C6-7F0B-E743-8239-543A0291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7258" y="1511463"/>
            <a:ext cx="1214315" cy="8472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27B3E2-D772-7B43-B0DC-24B7F02FC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8" y="1973894"/>
            <a:ext cx="487274" cy="2855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0977B7-BE02-6145-AE5A-DE3F55DE4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064045" y="1732185"/>
            <a:ext cx="1072969" cy="6278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EFCFE6-BF9F-3343-AC0C-9D940C433470}"/>
              </a:ext>
            </a:extLst>
          </p:cNvPr>
          <p:cNvSpPr/>
          <p:nvPr/>
        </p:nvSpPr>
        <p:spPr>
          <a:xfrm>
            <a:off x="259428" y="1883398"/>
            <a:ext cx="4121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How many more species are we expected to see?</a:t>
            </a:r>
            <a:endParaRPr lang="en-US" spc="-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324D2E-973A-6B47-A606-938041087660}"/>
              </a:ext>
            </a:extLst>
          </p:cNvPr>
          <p:cNvSpPr/>
          <p:nvPr/>
        </p:nvSpPr>
        <p:spPr>
          <a:xfrm>
            <a:off x="319058" y="6493623"/>
            <a:ext cx="3323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Gives NO weight to abundance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8E53A-4ECD-72CB-86E1-00596B144B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296" y="2989373"/>
            <a:ext cx="3323346" cy="1028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FBFABD-1D6F-0648-7CED-7EEF21025201}"/>
              </a:ext>
            </a:extLst>
          </p:cNvPr>
          <p:cNvSpPr/>
          <p:nvPr/>
        </p:nvSpPr>
        <p:spPr>
          <a:xfrm>
            <a:off x="301661" y="4765481"/>
            <a:ext cx="37888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>
                <a:latin typeface="Georgia"/>
              </a:rPr>
              <a:t>Calculate the ratio of OTUs occurring only once (</a:t>
            </a:r>
            <a:r>
              <a:rPr lang="en-US" i="1" spc="-1" dirty="0">
                <a:latin typeface="Georgia"/>
              </a:rPr>
              <a:t>singletons</a:t>
            </a:r>
            <a:r>
              <a:rPr lang="en-US" spc="-1" dirty="0">
                <a:latin typeface="Georgia"/>
              </a:rPr>
              <a:t>, n1), to those occurring twice (</a:t>
            </a:r>
            <a:r>
              <a:rPr lang="en-US" i="1" spc="-1" dirty="0">
                <a:latin typeface="Georgia"/>
              </a:rPr>
              <a:t>doubletons</a:t>
            </a:r>
            <a:r>
              <a:rPr lang="en-US" spc="-1" dirty="0">
                <a:latin typeface="Georgia"/>
              </a:rPr>
              <a:t>, n2)</a:t>
            </a:r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C6F21A-0E52-F670-DF5D-6D3A3DE39A0F}"/>
              </a:ext>
            </a:extLst>
          </p:cNvPr>
          <p:cNvSpPr/>
          <p:nvPr/>
        </p:nvSpPr>
        <p:spPr>
          <a:xfrm>
            <a:off x="1084213" y="1917777"/>
            <a:ext cx="7853081" cy="37241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The DADA2 and OUT clustering approaches both eliminate </a:t>
            </a:r>
            <a:r>
              <a:rPr lang="en-US" sz="2800" b="1" i="1" dirty="0">
                <a:solidFill>
                  <a:srgbClr val="C00000"/>
                </a:solidFill>
              </a:rPr>
              <a:t>singletons</a:t>
            </a:r>
            <a:r>
              <a:rPr lang="en-US" sz="2800" b="1" dirty="0">
                <a:solidFill>
                  <a:srgbClr val="C00000"/>
                </a:solidFill>
              </a:rPr>
              <a:t> from your samples. </a:t>
            </a: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Singletons</a:t>
            </a:r>
            <a:r>
              <a:rPr lang="en-US" sz="2800" b="1" dirty="0">
                <a:solidFill>
                  <a:srgbClr val="C00000"/>
                </a:solidFill>
              </a:rPr>
              <a:t> are the hardest to differentiate from errors</a:t>
            </a:r>
            <a:endParaRPr lang="en-CH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Rarefaction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>
            <a:extLst>
              <a:ext uri="{FF2B5EF4-FFF2-40B4-BE49-F238E27FC236}">
                <a16:creationId xmlns:a16="http://schemas.microsoft.com/office/drawing/2014/main" id="{1A1AD7DB-5907-EB46-B436-13DCFB219080}"/>
              </a:ext>
            </a:extLst>
          </p:cNvPr>
          <p:cNvSpPr/>
          <p:nvPr/>
        </p:nvSpPr>
        <p:spPr>
          <a:xfrm>
            <a:off x="4470065" y="5242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E13F2150-C6FA-3441-AC15-A169538CA7D1}"/>
              </a:ext>
            </a:extLst>
          </p:cNvPr>
          <p:cNvSpPr/>
          <p:nvPr/>
        </p:nvSpPr>
        <p:spPr>
          <a:xfrm>
            <a:off x="4542425" y="5314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39CCC6-0844-3A4C-BD8D-DDF5BE8B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75" y="2452587"/>
            <a:ext cx="1051923" cy="615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86F-D426-7744-9399-2075A6EEA9ED}"/>
              </a:ext>
            </a:extLst>
          </p:cNvPr>
          <p:cNvSpPr/>
          <p:nvPr/>
        </p:nvSpPr>
        <p:spPr>
          <a:xfrm>
            <a:off x="5894120" y="3530875"/>
            <a:ext cx="34448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400" spc="-1" dirty="0">
                <a:latin typeface="Georgia"/>
              </a:rPr>
              <a:t>How do I standardize unequal sampling sizes for comparison?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B7B7E0-625F-90C7-21B3-19A18AEF648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265483" y="3135459"/>
            <a:ext cx="1108192" cy="1919880"/>
          </a:xfrm>
          <a:prstGeom prst="rect">
            <a:avLst/>
          </a:prstGeom>
          <a:ln>
            <a:noFill/>
          </a:ln>
        </p:spPr>
      </p:pic>
      <p:sp>
        <p:nvSpPr>
          <p:cNvPr id="17" name="Line 1">
            <a:extLst>
              <a:ext uri="{FF2B5EF4-FFF2-40B4-BE49-F238E27FC236}">
                <a16:creationId xmlns:a16="http://schemas.microsoft.com/office/drawing/2014/main" id="{4D778AA7-B11C-2742-826E-EA2F1E81ACAE}"/>
              </a:ext>
            </a:extLst>
          </p:cNvPr>
          <p:cNvSpPr/>
          <p:nvPr/>
        </p:nvSpPr>
        <p:spPr>
          <a:xfrm flipV="1">
            <a:off x="2995124" y="3053739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4707F27E-7BA4-2150-F53B-FF598FF35E4C}"/>
              </a:ext>
            </a:extLst>
          </p:cNvPr>
          <p:cNvSpPr/>
          <p:nvPr/>
        </p:nvSpPr>
        <p:spPr>
          <a:xfrm flipV="1">
            <a:off x="2995123" y="5040939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532ED6D2-6B6A-C389-F03F-79AF066F8990}"/>
              </a:ext>
            </a:extLst>
          </p:cNvPr>
          <p:cNvSpPr/>
          <p:nvPr/>
        </p:nvSpPr>
        <p:spPr>
          <a:xfrm rot="16200000">
            <a:off x="1820641" y="3785068"/>
            <a:ext cx="1867657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entury Schoolbook L"/>
              </a:rPr>
              <a:t>Reads sampled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7E07096A-B73C-9233-9C8F-470C699B6864}"/>
              </a:ext>
            </a:extLst>
          </p:cNvPr>
          <p:cNvSpPr/>
          <p:nvPr/>
        </p:nvSpPr>
        <p:spPr>
          <a:xfrm>
            <a:off x="3360219" y="5224541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entury Schoolbook L"/>
              </a:rPr>
              <a:t>Sample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2A81061-5C17-F949-997C-89D40A94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443" y="3754579"/>
            <a:ext cx="858667" cy="5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9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4A8E20-73A8-C64B-B8ED-E48243893B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1852" y="2718963"/>
            <a:ext cx="5760360" cy="4079520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79FBC0-A0F7-ED50-A491-8871AAFC3BD3}"/>
              </a:ext>
            </a:extLst>
          </p:cNvPr>
          <p:cNvSpPr/>
          <p:nvPr/>
        </p:nvSpPr>
        <p:spPr>
          <a:xfrm>
            <a:off x="1355950" y="2718963"/>
            <a:ext cx="4982944" cy="3403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Rarefaction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>
            <a:extLst>
              <a:ext uri="{FF2B5EF4-FFF2-40B4-BE49-F238E27FC236}">
                <a16:creationId xmlns:a16="http://schemas.microsoft.com/office/drawing/2014/main" id="{1A1AD7DB-5907-EB46-B436-13DCFB219080}"/>
              </a:ext>
            </a:extLst>
          </p:cNvPr>
          <p:cNvSpPr/>
          <p:nvPr/>
        </p:nvSpPr>
        <p:spPr>
          <a:xfrm>
            <a:off x="4470065" y="5242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E13F2150-C6FA-3441-AC15-A169538CA7D1}"/>
              </a:ext>
            </a:extLst>
          </p:cNvPr>
          <p:cNvSpPr/>
          <p:nvPr/>
        </p:nvSpPr>
        <p:spPr>
          <a:xfrm>
            <a:off x="4542425" y="5314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0A9D6-E5D0-054D-A682-FF85A6325673}"/>
              </a:ext>
            </a:extLst>
          </p:cNvPr>
          <p:cNvSpPr/>
          <p:nvPr/>
        </p:nvSpPr>
        <p:spPr>
          <a:xfrm rot="16200000">
            <a:off x="-603575" y="4256343"/>
            <a:ext cx="2611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OTUs / ASVs / Species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0EB4D3-DEBF-E84D-B4FC-BD8786483C5C}"/>
              </a:ext>
            </a:extLst>
          </p:cNvPr>
          <p:cNvSpPr/>
          <p:nvPr/>
        </p:nvSpPr>
        <p:spPr>
          <a:xfrm>
            <a:off x="2330364" y="6501151"/>
            <a:ext cx="35958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Individuals / Reads / Cell counts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39CCC6-0844-3A4C-BD8D-DDF5BE8B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93" y="2181700"/>
            <a:ext cx="1051923" cy="6154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A81061-5C17-F949-997C-89D40A94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292" y="3729144"/>
            <a:ext cx="858667" cy="503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86F-D426-7744-9399-2075A6EEA9ED}"/>
              </a:ext>
            </a:extLst>
          </p:cNvPr>
          <p:cNvSpPr/>
          <p:nvPr/>
        </p:nvSpPr>
        <p:spPr>
          <a:xfrm>
            <a:off x="6382212" y="3135459"/>
            <a:ext cx="3444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endParaRPr lang="en-US" spc="-1" dirty="0">
              <a:latin typeface="Georgia"/>
            </a:endParaRPr>
          </a:p>
          <a:p>
            <a:pPr>
              <a:buClr>
                <a:srgbClr val="000000"/>
              </a:buClr>
              <a:buSzPct val="45000"/>
            </a:pPr>
            <a:endParaRPr lang="en-US" spc="-1" dirty="0">
              <a:latin typeface="Georgia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How many OTUs would I expect to see </a:t>
            </a:r>
            <a:r>
              <a:rPr lang="en-US" i="1" spc="-1" dirty="0">
                <a:latin typeface="Georgia"/>
              </a:rPr>
              <a:t>E(x) </a:t>
            </a:r>
            <a:r>
              <a:rPr lang="en-US" spc="-1" dirty="0">
                <a:latin typeface="Georgia"/>
              </a:rPr>
              <a:t>if I had only sampled </a:t>
            </a:r>
            <a:r>
              <a:rPr lang="en-US" i="1" spc="-1" dirty="0">
                <a:latin typeface="Georgia"/>
              </a:rPr>
              <a:t>n </a:t>
            </a:r>
            <a:r>
              <a:rPr lang="en-US" spc="-1" dirty="0">
                <a:latin typeface="Georgia"/>
              </a:rPr>
              <a:t>reads?</a:t>
            </a:r>
            <a:endParaRPr lang="en-US" spc="-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B9A6-7DB6-FD49-A33D-92D444C4BDE6}"/>
              </a:ext>
            </a:extLst>
          </p:cNvPr>
          <p:cNvSpPr/>
          <p:nvPr/>
        </p:nvSpPr>
        <p:spPr>
          <a:xfrm>
            <a:off x="621852" y="2645329"/>
            <a:ext cx="62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pc="-1" dirty="0">
                <a:latin typeface="Georgia"/>
              </a:rPr>
              <a:t>E(x)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C360FA-7E8F-2B99-76DA-75AE85D981EC}"/>
              </a:ext>
            </a:extLst>
          </p:cNvPr>
          <p:cNvSpPr/>
          <p:nvPr/>
        </p:nvSpPr>
        <p:spPr>
          <a:xfrm rot="16200000">
            <a:off x="1535896" y="5639978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EB56A-1E60-23C8-4336-4A262634D891}"/>
              </a:ext>
            </a:extLst>
          </p:cNvPr>
          <p:cNvSpPr/>
          <p:nvPr/>
        </p:nvSpPr>
        <p:spPr>
          <a:xfrm rot="16200000">
            <a:off x="2052819" y="4988487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D8CC-F1A7-3FB5-4C14-26223E29CB3D}"/>
              </a:ext>
            </a:extLst>
          </p:cNvPr>
          <p:cNvSpPr/>
          <p:nvPr/>
        </p:nvSpPr>
        <p:spPr>
          <a:xfrm rot="16200000">
            <a:off x="2783930" y="4538743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E04F5-C52C-498C-5D22-D312BD00204D}"/>
              </a:ext>
            </a:extLst>
          </p:cNvPr>
          <p:cNvSpPr/>
          <p:nvPr/>
        </p:nvSpPr>
        <p:spPr>
          <a:xfrm rot="16200000">
            <a:off x="3456313" y="4336340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354F62-2EE2-1783-CADE-155DC5E03A6D}"/>
              </a:ext>
            </a:extLst>
          </p:cNvPr>
          <p:cNvSpPr/>
          <p:nvPr/>
        </p:nvSpPr>
        <p:spPr>
          <a:xfrm rot="16200000">
            <a:off x="3979416" y="4281502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141A15-3D23-4045-CFE4-8513F78F6D1C}"/>
              </a:ext>
            </a:extLst>
          </p:cNvPr>
          <p:cNvSpPr/>
          <p:nvPr/>
        </p:nvSpPr>
        <p:spPr>
          <a:xfrm rot="16200000">
            <a:off x="1530258" y="5340011"/>
            <a:ext cx="45719" cy="4571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082212-BC5B-B558-E2CF-FADA69015139}"/>
              </a:ext>
            </a:extLst>
          </p:cNvPr>
          <p:cNvSpPr/>
          <p:nvPr/>
        </p:nvSpPr>
        <p:spPr>
          <a:xfrm rot="16200000">
            <a:off x="2040584" y="4493024"/>
            <a:ext cx="45719" cy="4571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31F369-4E16-2EB3-54FE-6F1866BA3D20}"/>
              </a:ext>
            </a:extLst>
          </p:cNvPr>
          <p:cNvSpPr/>
          <p:nvPr/>
        </p:nvSpPr>
        <p:spPr>
          <a:xfrm rot="16200000">
            <a:off x="2801356" y="3850745"/>
            <a:ext cx="45719" cy="4571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826186-0811-345F-5700-BCBF703FB8F5}"/>
              </a:ext>
            </a:extLst>
          </p:cNvPr>
          <p:cNvSpPr/>
          <p:nvPr/>
        </p:nvSpPr>
        <p:spPr>
          <a:xfrm rot="16200000">
            <a:off x="3454998" y="3467176"/>
            <a:ext cx="45719" cy="4571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436554-E1AD-4160-EF20-5DDE373BD3FC}"/>
              </a:ext>
            </a:extLst>
          </p:cNvPr>
          <p:cNvSpPr/>
          <p:nvPr/>
        </p:nvSpPr>
        <p:spPr>
          <a:xfrm rot="16200000">
            <a:off x="3979415" y="3277438"/>
            <a:ext cx="45719" cy="4571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D4C0BFF6-775A-A6DE-3A6B-1E66E4608401}"/>
              </a:ext>
            </a:extLst>
          </p:cNvPr>
          <p:cNvSpPr/>
          <p:nvPr/>
        </p:nvSpPr>
        <p:spPr>
          <a:xfrm>
            <a:off x="5833545" y="2820090"/>
            <a:ext cx="92675" cy="86497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1767E4F8-AE49-6A7A-4262-C044C77C7696}"/>
              </a:ext>
            </a:extLst>
          </p:cNvPr>
          <p:cNvSpPr/>
          <p:nvPr/>
        </p:nvSpPr>
        <p:spPr>
          <a:xfrm>
            <a:off x="4377390" y="4261112"/>
            <a:ext cx="92675" cy="8649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793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7F92F008-F5C2-174F-B407-4EDE14078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7" y="229240"/>
            <a:ext cx="9243103" cy="217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661"/>
              </a:spcBef>
              <a:buNone/>
            </a:pPr>
            <a:r>
              <a:rPr lang="en-US" altLang="en-US" sz="5291" b="1">
                <a:solidFill>
                  <a:srgbClr val="604A7B"/>
                </a:solidFill>
              </a:rPr>
              <a:t>‘Sequence a Genome’ (SAGE II)</a:t>
            </a:r>
          </a:p>
          <a:p>
            <a:pPr algn="ctr">
              <a:spcBef>
                <a:spcPts val="661"/>
              </a:spcBef>
              <a:buNone/>
            </a:pPr>
            <a:r>
              <a:rPr lang="en-US" altLang="ja-JP" sz="3968" b="1"/>
              <a:t>Master Molecular Life Sciences </a:t>
            </a:r>
          </a:p>
          <a:p>
            <a:pPr algn="ctr">
              <a:spcBef>
                <a:spcPts val="661"/>
              </a:spcBef>
              <a:buNone/>
            </a:pPr>
            <a:r>
              <a:rPr lang="en-US" altLang="en-US" sz="3086" b="1"/>
              <a:t>(8</a:t>
            </a:r>
            <a:r>
              <a:rPr lang="en-US" altLang="en-US" sz="3086" b="1" baseline="30000"/>
              <a:t>th</a:t>
            </a:r>
            <a:r>
              <a:rPr lang="en-US" altLang="en-US" sz="3086" b="1"/>
              <a:t> semester)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2818C8-C40C-1A40-B40E-34FE58743E1D}"/>
              </a:ext>
            </a:extLst>
          </p:cNvPr>
          <p:cNvCxnSpPr/>
          <p:nvPr/>
        </p:nvCxnSpPr>
        <p:spPr>
          <a:xfrm>
            <a:off x="529" y="2848877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35E5-693B-2344-8570-1A48921D9439}"/>
              </a:ext>
            </a:extLst>
          </p:cNvPr>
          <p:cNvSpPr txBox="1"/>
          <p:nvPr/>
        </p:nvSpPr>
        <p:spPr>
          <a:xfrm>
            <a:off x="2235183" y="2444645"/>
            <a:ext cx="5144742" cy="3976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984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Department of Fundamental Microbiology, UNIL</a:t>
            </a:r>
          </a:p>
        </p:txBody>
      </p:sp>
      <p:sp>
        <p:nvSpPr>
          <p:cNvPr id="15365" name="Slide Number Placeholder 12">
            <a:extLst>
              <a:ext uri="{FF2B5EF4-FFF2-40B4-BE49-F238E27FC236}">
                <a16:creationId xmlns:a16="http://schemas.microsoft.com/office/drawing/2014/main" id="{5A6960C5-CD08-5344-93E8-36737D40A3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527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818954" indent="-314982">
              <a:spcBef>
                <a:spcPct val="20000"/>
              </a:spcBef>
              <a:buFont typeface="Arial" panose="020B0604020202020204" pitchFamily="34" charset="0"/>
              <a:buChar char="–"/>
              <a:defRPr sz="308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259929" indent="-251986">
              <a:spcBef>
                <a:spcPct val="20000"/>
              </a:spcBef>
              <a:buFont typeface="Arial" panose="020B0604020202020204" pitchFamily="34" charset="0"/>
              <a:buChar char="•"/>
              <a:defRPr sz="264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763900" indent="-251986">
              <a:spcBef>
                <a:spcPct val="20000"/>
              </a:spcBef>
              <a:buFont typeface="Arial" panose="020B0604020202020204" pitchFamily="34" charset="0"/>
              <a:buChar char="–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267872" indent="-251986">
              <a:spcBef>
                <a:spcPct val="20000"/>
              </a:spcBef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771844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3275815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779787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4283758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76573B-0AF6-2B42-9127-CB301A632AD9}" type="slidenum">
              <a:rPr lang="en-US" altLang="en-US" sz="1323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323">
              <a:solidFill>
                <a:srgbClr val="898989"/>
              </a:solidFill>
            </a:endParaRPr>
          </a:p>
        </p:txBody>
      </p:sp>
      <p:sp>
        <p:nvSpPr>
          <p:cNvPr id="11" name="TextBox 49">
            <a:extLst>
              <a:ext uri="{FF2B5EF4-FFF2-40B4-BE49-F238E27FC236}">
                <a16:creationId xmlns:a16="http://schemas.microsoft.com/office/drawing/2014/main" id="{2A6C21A7-1F1D-22EF-1400-19DB6D621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768" y="4069204"/>
            <a:ext cx="6487058" cy="192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1.- The Species Matrix</a:t>
            </a:r>
          </a:p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2.- Alpha Diversity</a:t>
            </a:r>
          </a:p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3.- Beta diversity</a:t>
            </a:r>
          </a:p>
        </p:txBody>
      </p:sp>
    </p:spTree>
    <p:extLst>
      <p:ext uri="{BB962C8B-B14F-4D97-AF65-F5344CB8AC3E}">
        <p14:creationId xmlns:p14="http://schemas.microsoft.com/office/powerpoint/2010/main" val="35328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Rarefaction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>
            <a:extLst>
              <a:ext uri="{FF2B5EF4-FFF2-40B4-BE49-F238E27FC236}">
                <a16:creationId xmlns:a16="http://schemas.microsoft.com/office/drawing/2014/main" id="{1A1AD7DB-5907-EB46-B436-13DCFB219080}"/>
              </a:ext>
            </a:extLst>
          </p:cNvPr>
          <p:cNvSpPr/>
          <p:nvPr/>
        </p:nvSpPr>
        <p:spPr>
          <a:xfrm>
            <a:off x="4470065" y="5242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E13F2150-C6FA-3441-AC15-A169538CA7D1}"/>
              </a:ext>
            </a:extLst>
          </p:cNvPr>
          <p:cNvSpPr/>
          <p:nvPr/>
        </p:nvSpPr>
        <p:spPr>
          <a:xfrm>
            <a:off x="4542425" y="5314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4A8E20-73A8-C64B-B8ED-E48243893B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1852" y="2718963"/>
            <a:ext cx="5760360" cy="4079520"/>
          </a:xfrm>
          <a:prstGeom prst="rect">
            <a:avLst/>
          </a:prstGeom>
          <a:ln>
            <a:noFill/>
          </a:ln>
        </p:spPr>
      </p:pic>
      <p:sp>
        <p:nvSpPr>
          <p:cNvPr id="24" name="Line 7">
            <a:extLst>
              <a:ext uri="{FF2B5EF4-FFF2-40B4-BE49-F238E27FC236}">
                <a16:creationId xmlns:a16="http://schemas.microsoft.com/office/drawing/2014/main" id="{77052C1E-71C5-0149-8ED5-B7807F069E6B}"/>
              </a:ext>
            </a:extLst>
          </p:cNvPr>
          <p:cNvSpPr/>
          <p:nvPr/>
        </p:nvSpPr>
        <p:spPr>
          <a:xfrm rot="5400000" flipH="1" flipV="1">
            <a:off x="2860720" y="2777833"/>
            <a:ext cx="37915" cy="306337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0A9D6-E5D0-054D-A682-FF85A6325673}"/>
              </a:ext>
            </a:extLst>
          </p:cNvPr>
          <p:cNvSpPr/>
          <p:nvPr/>
        </p:nvSpPr>
        <p:spPr>
          <a:xfrm rot="16200000">
            <a:off x="-603575" y="4256343"/>
            <a:ext cx="2611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OTUs / ASVs / Species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0EB4D3-DEBF-E84D-B4FC-BD8786483C5C}"/>
              </a:ext>
            </a:extLst>
          </p:cNvPr>
          <p:cNvSpPr/>
          <p:nvPr/>
        </p:nvSpPr>
        <p:spPr>
          <a:xfrm>
            <a:off x="2330364" y="6501151"/>
            <a:ext cx="35958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Individuals / Reads / Cell counts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39CCC6-0844-3A4C-BD8D-DDF5BE8B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93" y="2181700"/>
            <a:ext cx="1051923" cy="6154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A81061-5C17-F949-997C-89D40A94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292" y="3729144"/>
            <a:ext cx="858667" cy="503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86F-D426-7744-9399-2075A6EEA9ED}"/>
              </a:ext>
            </a:extLst>
          </p:cNvPr>
          <p:cNvSpPr/>
          <p:nvPr/>
        </p:nvSpPr>
        <p:spPr>
          <a:xfrm>
            <a:off x="6635793" y="1694031"/>
            <a:ext cx="3444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How many OTUs would I expect to see </a:t>
            </a:r>
            <a:r>
              <a:rPr lang="en-US" i="1" spc="-1" dirty="0">
                <a:latin typeface="Georgia"/>
              </a:rPr>
              <a:t>E(x) </a:t>
            </a:r>
            <a:r>
              <a:rPr lang="en-US" spc="-1" dirty="0">
                <a:latin typeface="Georgia"/>
              </a:rPr>
              <a:t>if I had only sampled </a:t>
            </a:r>
            <a:r>
              <a:rPr lang="en-US" i="1" spc="-1" dirty="0">
                <a:latin typeface="Georgia"/>
              </a:rPr>
              <a:t>n </a:t>
            </a:r>
            <a:r>
              <a:rPr lang="en-US" spc="-1" dirty="0">
                <a:latin typeface="Georgia"/>
              </a:rPr>
              <a:t>reads?</a:t>
            </a:r>
            <a:endParaRPr lang="en-US" spc="-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B9A6-7DB6-FD49-A33D-92D444C4BDE6}"/>
              </a:ext>
            </a:extLst>
          </p:cNvPr>
          <p:cNvSpPr/>
          <p:nvPr/>
        </p:nvSpPr>
        <p:spPr>
          <a:xfrm>
            <a:off x="621852" y="2645329"/>
            <a:ext cx="62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pc="-1" dirty="0">
                <a:latin typeface="Georgia"/>
              </a:rPr>
              <a:t>E(x)</a:t>
            </a:r>
            <a:endParaRPr lang="en-C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5ED411-3832-6B43-B06C-91865D20E561}"/>
              </a:ext>
            </a:extLst>
          </p:cNvPr>
          <p:cNvSpPr/>
          <p:nvPr/>
        </p:nvSpPr>
        <p:spPr>
          <a:xfrm>
            <a:off x="5806754" y="3980761"/>
            <a:ext cx="40080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400" spc="-1" dirty="0">
                <a:latin typeface="Georgia"/>
              </a:rPr>
              <a:t>If I keep finding new OTUs with every </a:t>
            </a:r>
            <a:r>
              <a:rPr lang="en-US" sz="2400" i="1" spc="-1" dirty="0">
                <a:latin typeface="Georgia"/>
              </a:rPr>
              <a:t>x</a:t>
            </a:r>
            <a:r>
              <a:rPr lang="en-US" sz="2400" spc="-1" dirty="0">
                <a:latin typeface="Georgia"/>
              </a:rPr>
              <a:t> reads sampled, then I am missing OTUs from my sample</a:t>
            </a:r>
            <a:endParaRPr lang="en-US" sz="2400" spc="-1" dirty="0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E2FCE973-9FC1-FEC0-45FF-A2236FA2470C}"/>
              </a:ext>
            </a:extLst>
          </p:cNvPr>
          <p:cNvSpPr/>
          <p:nvPr/>
        </p:nvSpPr>
        <p:spPr>
          <a:xfrm rot="5400000" flipH="1" flipV="1">
            <a:off x="3590674" y="609501"/>
            <a:ext cx="56211" cy="454157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5823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Rarefaction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>
            <a:extLst>
              <a:ext uri="{FF2B5EF4-FFF2-40B4-BE49-F238E27FC236}">
                <a16:creationId xmlns:a16="http://schemas.microsoft.com/office/drawing/2014/main" id="{1A1AD7DB-5907-EB46-B436-13DCFB219080}"/>
              </a:ext>
            </a:extLst>
          </p:cNvPr>
          <p:cNvSpPr/>
          <p:nvPr/>
        </p:nvSpPr>
        <p:spPr>
          <a:xfrm>
            <a:off x="4470065" y="5242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E13F2150-C6FA-3441-AC15-A169538CA7D1}"/>
              </a:ext>
            </a:extLst>
          </p:cNvPr>
          <p:cNvSpPr/>
          <p:nvPr/>
        </p:nvSpPr>
        <p:spPr>
          <a:xfrm>
            <a:off x="4542425" y="5314559"/>
            <a:ext cx="432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4A8E20-73A8-C64B-B8ED-E48243893B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1852" y="2718963"/>
            <a:ext cx="5760360" cy="4079520"/>
          </a:xfrm>
          <a:prstGeom prst="rect">
            <a:avLst/>
          </a:prstGeom>
          <a:ln>
            <a:noFill/>
          </a:ln>
        </p:spPr>
      </p:pic>
      <p:sp>
        <p:nvSpPr>
          <p:cNvPr id="24" name="Line 7">
            <a:extLst>
              <a:ext uri="{FF2B5EF4-FFF2-40B4-BE49-F238E27FC236}">
                <a16:creationId xmlns:a16="http://schemas.microsoft.com/office/drawing/2014/main" id="{77052C1E-71C5-0149-8ED5-B7807F069E6B}"/>
              </a:ext>
            </a:extLst>
          </p:cNvPr>
          <p:cNvSpPr/>
          <p:nvPr/>
        </p:nvSpPr>
        <p:spPr>
          <a:xfrm flipH="1" flipV="1">
            <a:off x="4119700" y="2718962"/>
            <a:ext cx="3830" cy="34104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0A9D6-E5D0-054D-A682-FF85A6325673}"/>
              </a:ext>
            </a:extLst>
          </p:cNvPr>
          <p:cNvSpPr/>
          <p:nvPr/>
        </p:nvSpPr>
        <p:spPr>
          <a:xfrm rot="16200000">
            <a:off x="-603575" y="4256343"/>
            <a:ext cx="2611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OTUs / ASVs / Species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0EB4D3-DEBF-E84D-B4FC-BD8786483C5C}"/>
              </a:ext>
            </a:extLst>
          </p:cNvPr>
          <p:cNvSpPr/>
          <p:nvPr/>
        </p:nvSpPr>
        <p:spPr>
          <a:xfrm>
            <a:off x="2330364" y="6501151"/>
            <a:ext cx="35958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Individuals / Reads / Cell counts</a:t>
            </a:r>
            <a:endParaRPr lang="en-CH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39CCC6-0844-3A4C-BD8D-DDF5BE8B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93" y="2181700"/>
            <a:ext cx="1051923" cy="6154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A81061-5C17-F949-997C-89D40A94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292" y="3729144"/>
            <a:ext cx="858667" cy="503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86F-D426-7744-9399-2075A6EEA9ED}"/>
              </a:ext>
            </a:extLst>
          </p:cNvPr>
          <p:cNvSpPr/>
          <p:nvPr/>
        </p:nvSpPr>
        <p:spPr>
          <a:xfrm>
            <a:off x="6504096" y="1510992"/>
            <a:ext cx="3444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How many OTUs would I expect to see </a:t>
            </a:r>
            <a:r>
              <a:rPr lang="en-US" i="1" spc="-1" dirty="0">
                <a:latin typeface="Georgia"/>
              </a:rPr>
              <a:t>E(x) </a:t>
            </a:r>
            <a:r>
              <a:rPr lang="en-US" spc="-1" dirty="0">
                <a:latin typeface="Georgia"/>
              </a:rPr>
              <a:t>if I had only sampled </a:t>
            </a:r>
            <a:r>
              <a:rPr lang="en-US" i="1" spc="-1" dirty="0">
                <a:latin typeface="Georgia"/>
              </a:rPr>
              <a:t>n </a:t>
            </a:r>
            <a:r>
              <a:rPr lang="en-US" spc="-1" dirty="0">
                <a:latin typeface="Georgia"/>
              </a:rPr>
              <a:t>reads?</a:t>
            </a:r>
            <a:endParaRPr lang="en-US" spc="-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B9A6-7DB6-FD49-A33D-92D444C4BDE6}"/>
              </a:ext>
            </a:extLst>
          </p:cNvPr>
          <p:cNvSpPr/>
          <p:nvPr/>
        </p:nvSpPr>
        <p:spPr>
          <a:xfrm>
            <a:off x="621852" y="2645329"/>
            <a:ext cx="62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pc="-1" dirty="0">
                <a:latin typeface="Georgia"/>
              </a:rPr>
              <a:t>E(x)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50321-EC55-8464-0081-160E1D087F34}"/>
              </a:ext>
            </a:extLst>
          </p:cNvPr>
          <p:cNvSpPr/>
          <p:nvPr/>
        </p:nvSpPr>
        <p:spPr>
          <a:xfrm>
            <a:off x="5431506" y="4017314"/>
            <a:ext cx="4517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400" spc="-1" dirty="0">
                <a:latin typeface="Georgia"/>
              </a:rPr>
              <a:t>I can </a:t>
            </a:r>
            <a:r>
              <a:rPr lang="en-US" sz="2400" i="1" spc="-1" dirty="0">
                <a:latin typeface="Georgia"/>
              </a:rPr>
              <a:t>standardize</a:t>
            </a:r>
            <a:r>
              <a:rPr lang="en-US" sz="2400" spc="-1" dirty="0">
                <a:latin typeface="Georgia"/>
              </a:rPr>
              <a:t> richness if I compare at the same sampling depth, with subsampled (</a:t>
            </a:r>
            <a:r>
              <a:rPr lang="en-US" sz="2400" i="1" spc="-1" dirty="0">
                <a:latin typeface="Georgia"/>
              </a:rPr>
              <a:t>rarefied</a:t>
            </a:r>
            <a:r>
              <a:rPr lang="en-US" sz="2400" spc="-1" dirty="0">
                <a:latin typeface="Georgia"/>
              </a:rPr>
              <a:t>) datasets!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8359DD2-8CEA-A21D-EB7A-946BB8C4F36F}"/>
              </a:ext>
            </a:extLst>
          </p:cNvPr>
          <p:cNvSpPr/>
          <p:nvPr/>
        </p:nvSpPr>
        <p:spPr>
          <a:xfrm rot="5400000" flipH="1" flipV="1">
            <a:off x="2718584" y="2923531"/>
            <a:ext cx="34353" cy="277554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9EE3E84F-E18A-85F1-13B0-29B67BFA43E0}"/>
              </a:ext>
            </a:extLst>
          </p:cNvPr>
          <p:cNvSpPr/>
          <p:nvPr/>
        </p:nvSpPr>
        <p:spPr>
          <a:xfrm rot="5400000" flipH="1" flipV="1">
            <a:off x="2720936" y="1852737"/>
            <a:ext cx="34412" cy="278030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897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Evenness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179901" y="1771168"/>
            <a:ext cx="4651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Simpson’s Index: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What is the probability that two individuals sampled at random belong to the same species?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1B24CF-80EF-384A-8F05-704C0B81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0" y="3512279"/>
            <a:ext cx="3097897" cy="1528936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7241F4BD-AE06-6540-8EB8-B95817B96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749595"/>
              </p:ext>
            </p:extLst>
          </p:nvPr>
        </p:nvGraphicFramePr>
        <p:xfrm>
          <a:off x="4860499" y="1507126"/>
          <a:ext cx="5020040" cy="529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56569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  <a:tr h="756569">
                <a:tc>
                  <a:txBody>
                    <a:bodyPr/>
                    <a:lstStyle/>
                    <a:p>
                      <a:pPr algn="ctr"/>
                      <a:r>
                        <a:rPr lang="en-CH" b="1" i="1" dirty="0"/>
                        <a:t>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347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014506B-F235-5240-92C4-EF2698E90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26" y="3136491"/>
            <a:ext cx="713775" cy="708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A5BA6B-FE2F-C442-8624-A710E6395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888" y="3924170"/>
            <a:ext cx="668413" cy="708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8382D-6F3B-BA42-975F-037100158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526" y="4723891"/>
            <a:ext cx="713775" cy="720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216FAB-2726-D34F-A168-1E3383C8B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526" y="2349082"/>
            <a:ext cx="713775" cy="672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7ACDB2-6D61-FB41-84EB-C6573CC82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206" y="5544235"/>
            <a:ext cx="668413" cy="673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71E96-2BC2-1344-93E2-E56036DE5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186" y="1342727"/>
            <a:ext cx="435715" cy="8714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B5C3A4-EA86-1545-AD86-8F296F8AD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7247" y="1378901"/>
            <a:ext cx="1214315" cy="847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AB233-919D-1D47-9E78-715D90530E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3997" y="1841332"/>
            <a:ext cx="487274" cy="2855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B4005E-76A9-044D-AFFE-0A58BAB591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834034" y="1599623"/>
            <a:ext cx="1072969" cy="627801"/>
          </a:xfrm>
          <a:prstGeom prst="rect">
            <a:avLst/>
          </a:prstGeom>
        </p:spPr>
      </p:pic>
      <p:sp>
        <p:nvSpPr>
          <p:cNvPr id="25" name="TextShape 13">
            <a:extLst>
              <a:ext uri="{FF2B5EF4-FFF2-40B4-BE49-F238E27FC236}">
                <a16:creationId xmlns:a16="http://schemas.microsoft.com/office/drawing/2014/main" id="{9C0BA4A1-406B-A14A-B35C-3A7D2EAFFBDB}"/>
              </a:ext>
            </a:extLst>
          </p:cNvPr>
          <p:cNvSpPr txBox="1"/>
          <p:nvPr/>
        </p:nvSpPr>
        <p:spPr>
          <a:xfrm>
            <a:off x="1445069" y="5257798"/>
            <a:ext cx="2468520" cy="36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 dirty="0">
                <a:latin typeface="Times New Roman"/>
              </a:rPr>
              <a:t>Proportion of </a:t>
            </a:r>
            <a:r>
              <a:rPr lang="en-US" sz="1800" b="0" i="1" strike="noStrike" spc="-1" dirty="0" err="1">
                <a:latin typeface="Times New Roman"/>
              </a:rPr>
              <a:t>ith</a:t>
            </a:r>
            <a:r>
              <a:rPr lang="en-US" sz="1800" b="0" i="1" strike="noStrike" spc="-1" dirty="0">
                <a:latin typeface="Times New Roman"/>
              </a:rPr>
              <a:t> </a:t>
            </a:r>
            <a:r>
              <a:rPr lang="en-US" sz="1800" b="0" strike="noStrike" spc="-1" dirty="0">
                <a:latin typeface="Times New Roman"/>
              </a:rPr>
              <a:t>species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6" name="TextShape 14">
            <a:extLst>
              <a:ext uri="{FF2B5EF4-FFF2-40B4-BE49-F238E27FC236}">
                <a16:creationId xmlns:a16="http://schemas.microsoft.com/office/drawing/2014/main" id="{9ED6C668-7812-C14C-BA39-9788A8C6BED1}"/>
              </a:ext>
            </a:extLst>
          </p:cNvPr>
          <p:cNvSpPr txBox="1"/>
          <p:nvPr/>
        </p:nvSpPr>
        <p:spPr>
          <a:xfrm>
            <a:off x="771876" y="4991658"/>
            <a:ext cx="3116520" cy="36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endParaRPr lang="en-US" sz="1800" b="0" strike="noStrike" spc="-1" dirty="0">
              <a:latin typeface="Arial"/>
            </a:endParaRPr>
          </a:p>
        </p:txBody>
      </p:sp>
      <p:sp>
        <p:nvSpPr>
          <p:cNvPr id="27" name="TextShape 15">
            <a:extLst>
              <a:ext uri="{FF2B5EF4-FFF2-40B4-BE49-F238E27FC236}">
                <a16:creationId xmlns:a16="http://schemas.microsoft.com/office/drawing/2014/main" id="{DC159E71-D028-B941-AEEB-D0BA8B594939}"/>
              </a:ext>
            </a:extLst>
          </p:cNvPr>
          <p:cNvSpPr txBox="1"/>
          <p:nvPr/>
        </p:nvSpPr>
        <p:spPr>
          <a:xfrm>
            <a:off x="1435545" y="5550097"/>
            <a:ext cx="2468520" cy="36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Times New Roman"/>
              </a:rPr>
              <a:t>Total number of species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BD69B-7AEF-324A-90AA-996DF3FD8AD3}"/>
              </a:ext>
            </a:extLst>
          </p:cNvPr>
          <p:cNvSpPr txBox="1"/>
          <p:nvPr/>
        </p:nvSpPr>
        <p:spPr>
          <a:xfrm>
            <a:off x="2148214" y="4761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ormula 12">
                <a:extLst>
                  <a:ext uri="{FF2B5EF4-FFF2-40B4-BE49-F238E27FC236}">
                    <a16:creationId xmlns:a16="http://schemas.microsoft.com/office/drawing/2014/main" id="{071952CE-2420-AE4F-BE03-AE0FA2789AE1}"/>
                  </a:ext>
                </a:extLst>
              </p:cNvPr>
              <p:cNvSpPr txBox="1"/>
              <p:nvPr/>
            </p:nvSpPr>
            <p:spPr>
              <a:xfrm>
                <a:off x="867982" y="4991658"/>
                <a:ext cx="752760" cy="16203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eqArrPr>
                        <m:e/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/>
                      </m:eqAr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9" name="Formula 12">
                <a:extLst>
                  <a:ext uri="{FF2B5EF4-FFF2-40B4-BE49-F238E27FC236}">
                    <a16:creationId xmlns:a16="http://schemas.microsoft.com/office/drawing/2014/main" id="{071952CE-2420-AE4F-BE03-AE0FA278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82" y="4991658"/>
                <a:ext cx="752760" cy="16203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32074A1-1A07-174C-BC90-25CFEC8C8ACA}"/>
              </a:ext>
            </a:extLst>
          </p:cNvPr>
          <p:cNvSpPr/>
          <p:nvPr/>
        </p:nvSpPr>
        <p:spPr>
          <a:xfrm>
            <a:off x="750301" y="6643935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Gives more weight to abundance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2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Alpha Diversity: Evenness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163713" y="1908718"/>
            <a:ext cx="5020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Shannon’s Information Index: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Amount of information needed to describe a community.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It is a measure of the </a:t>
            </a:r>
            <a:r>
              <a:rPr lang="en-US" sz="2400" i="1" dirty="0">
                <a:latin typeface="Georgia" panose="02040502050405020303" pitchFamily="18" charset="0"/>
              </a:rPr>
              <a:t>uncertainty</a:t>
            </a:r>
            <a:r>
              <a:rPr lang="en-US" sz="2400" dirty="0">
                <a:latin typeface="Georgia" panose="02040502050405020303" pitchFamily="18" charset="0"/>
              </a:rPr>
              <a:t> in predicting relative abundance.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7241F4BD-AE06-6540-8EB8-B95817B96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55844"/>
              </p:ext>
            </p:extLst>
          </p:nvPr>
        </p:nvGraphicFramePr>
        <p:xfrm>
          <a:off x="4860498" y="1507126"/>
          <a:ext cx="5020040" cy="553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125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pPr algn="ctr"/>
                      <a:r>
                        <a:rPr lang="en-CH" b="1" i="1" dirty="0"/>
                        <a:t>H’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1.39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1.60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b="1" dirty="0"/>
                        <a:t>1.16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347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014506B-F235-5240-92C4-EF2698E9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26" y="3142353"/>
            <a:ext cx="713775" cy="708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A5BA6B-FE2F-C442-8624-A710E6395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88" y="3930032"/>
            <a:ext cx="668413" cy="708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8382D-6F3B-BA42-975F-037100158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26" y="4729753"/>
            <a:ext cx="713775" cy="720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216FAB-2726-D34F-A168-1E3383C8B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526" y="2354944"/>
            <a:ext cx="713775" cy="672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7ACDB2-6D61-FB41-84EB-C6573CC82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206" y="5550097"/>
            <a:ext cx="668413" cy="673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71E96-2BC2-1344-93E2-E56036DE5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186" y="1348589"/>
            <a:ext cx="435715" cy="8714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B5C3A4-EA86-1545-AD86-8F296F8AD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47" y="1384763"/>
            <a:ext cx="1214315" cy="847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AB233-919D-1D47-9E78-715D90530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997" y="1847194"/>
            <a:ext cx="487274" cy="2855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B4005E-76A9-044D-AFFE-0A58BAB591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834034" y="1605485"/>
            <a:ext cx="1072969" cy="6278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A8BD69B-7AEF-324A-90AA-996DF3FD8AD3}"/>
              </a:ext>
            </a:extLst>
          </p:cNvPr>
          <p:cNvSpPr txBox="1"/>
          <p:nvPr/>
        </p:nvSpPr>
        <p:spPr>
          <a:xfrm>
            <a:off x="2148214" y="4761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FA397-B0BD-2348-849B-7790B10BDA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44" y="4643116"/>
            <a:ext cx="3360924" cy="13396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F33FD4-28BF-8A42-83B1-ACBDE3E0BCB6}"/>
              </a:ext>
            </a:extLst>
          </p:cNvPr>
          <p:cNvSpPr/>
          <p:nvPr/>
        </p:nvSpPr>
        <p:spPr>
          <a:xfrm>
            <a:off x="1187064" y="6465577"/>
            <a:ext cx="2650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Gives EQUAL weight to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abundance and richness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9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722319" y="1712376"/>
            <a:ext cx="863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Beta diversity is often measured in coefficients of </a:t>
            </a:r>
            <a:r>
              <a:rPr lang="en-US" sz="2400" i="1" dirty="0">
                <a:latin typeface="Georgia" panose="02040502050405020303" pitchFamily="18" charset="0"/>
              </a:rPr>
              <a:t>dis</a:t>
            </a:r>
            <a:r>
              <a:rPr lang="en-US" sz="2400" dirty="0">
                <a:latin typeface="Georgia" panose="02040502050405020303" pitchFamily="18" charset="0"/>
              </a:rPr>
              <a:t>similarity or distances, to represent how different communities are in terms of composition or structure.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6C206A9-38D6-A44A-A41A-E2FFCCC3075F}"/>
              </a:ext>
            </a:extLst>
          </p:cNvPr>
          <p:cNvSpPr/>
          <p:nvPr/>
        </p:nvSpPr>
        <p:spPr>
          <a:xfrm>
            <a:off x="722319" y="3334869"/>
            <a:ext cx="2605416" cy="2624202"/>
          </a:xfrm>
          <a:prstGeom prst="ellipse">
            <a:avLst/>
          </a:prstGeom>
          <a:solidFill>
            <a:schemeClr val="accent4">
              <a:lumMod val="75000"/>
              <a:alpha val="23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614A46-6DD2-E349-A8B7-D3B77B9C18ED}"/>
              </a:ext>
            </a:extLst>
          </p:cNvPr>
          <p:cNvSpPr/>
          <p:nvPr/>
        </p:nvSpPr>
        <p:spPr>
          <a:xfrm>
            <a:off x="2144020" y="3334869"/>
            <a:ext cx="2605416" cy="2624202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0C5CF-2A5A-EC4D-B648-3B078BB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77" y="4492689"/>
            <a:ext cx="552385" cy="548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8AA17-8FD4-AB4C-8B55-7EC3A5F8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032" y="4862180"/>
            <a:ext cx="439216" cy="442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893C9-B12D-CB46-9748-55982B88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30" y="3883803"/>
            <a:ext cx="646070" cy="60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7DB0D-013E-6C41-B99F-4C9974FA2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055" y="3807632"/>
            <a:ext cx="646070" cy="68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E8957-EFDE-674C-9E76-4E8B6C9A4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502" y="4911054"/>
            <a:ext cx="552385" cy="55740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BFCBE18-551C-2746-BE28-5F1C8D83E994}"/>
              </a:ext>
            </a:extLst>
          </p:cNvPr>
          <p:cNvSpPr/>
          <p:nvPr/>
        </p:nvSpPr>
        <p:spPr>
          <a:xfrm>
            <a:off x="5400066" y="3223097"/>
            <a:ext cx="2605416" cy="2624202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1E2316-2B66-B049-91F8-17526282E194}"/>
              </a:ext>
            </a:extLst>
          </p:cNvPr>
          <p:cNvSpPr/>
          <p:nvPr/>
        </p:nvSpPr>
        <p:spPr>
          <a:xfrm>
            <a:off x="6821767" y="3223097"/>
            <a:ext cx="2605416" cy="2624202"/>
          </a:xfrm>
          <a:prstGeom prst="ellipse">
            <a:avLst/>
          </a:prstGeom>
          <a:solidFill>
            <a:schemeClr val="accent5">
              <a:lumMod val="75000"/>
              <a:alpha val="23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E4E053-6CFE-0E4E-AF5F-AD7EDFF6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81" y="3817741"/>
            <a:ext cx="552385" cy="5484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205771-69D8-0349-BEC7-574581CC3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748" y="4960057"/>
            <a:ext cx="439216" cy="442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527667-1613-584D-94CE-745FD0EA2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16" y="4260662"/>
            <a:ext cx="646070" cy="6088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560877-ECCD-2C4B-8617-87577FF84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443" y="4288815"/>
            <a:ext cx="505046" cy="5355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4893F6-F5B9-9C4A-A8B0-0B9272542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112" y="4326176"/>
            <a:ext cx="552385" cy="5574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DB8C2-3940-A644-8A91-085C4F39A464}"/>
              </a:ext>
            </a:extLst>
          </p:cNvPr>
          <p:cNvSpPr/>
          <p:nvPr/>
        </p:nvSpPr>
        <p:spPr>
          <a:xfrm>
            <a:off x="2025027" y="6199004"/>
            <a:ext cx="2186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Few Shared OTUs</a:t>
            </a:r>
          </a:p>
          <a:p>
            <a:r>
              <a:rPr lang="en-US" dirty="0">
                <a:latin typeface="Georgia" panose="02040502050405020303" pitchFamily="18" charset="0"/>
              </a:rPr>
              <a:t>High Beta Diversity</a:t>
            </a:r>
          </a:p>
          <a:p>
            <a:r>
              <a:rPr lang="en-US" dirty="0">
                <a:latin typeface="Georgia" panose="02040502050405020303" pitchFamily="18" charset="0"/>
              </a:rPr>
              <a:t>Low Similarity</a:t>
            </a:r>
          </a:p>
          <a:p>
            <a:endParaRPr lang="en-C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6953B4-2ECE-A542-AF3A-D89698F1E815}"/>
              </a:ext>
            </a:extLst>
          </p:cNvPr>
          <p:cNvSpPr/>
          <p:nvPr/>
        </p:nvSpPr>
        <p:spPr>
          <a:xfrm>
            <a:off x="6572318" y="6199003"/>
            <a:ext cx="2186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Many Shared OTUs</a:t>
            </a:r>
          </a:p>
          <a:p>
            <a:r>
              <a:rPr lang="en-US" dirty="0">
                <a:latin typeface="Georgia" panose="02040502050405020303" pitchFamily="18" charset="0"/>
              </a:rPr>
              <a:t>Low Beta Diversity</a:t>
            </a:r>
          </a:p>
          <a:p>
            <a:r>
              <a:rPr lang="en-US" dirty="0">
                <a:latin typeface="Georgia" panose="02040502050405020303" pitchFamily="18" charset="0"/>
              </a:rPr>
              <a:t>High Similarity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4298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94B7030-289E-DD48-8EAF-7522B832D6D2}"/>
              </a:ext>
            </a:extLst>
          </p:cNvPr>
          <p:cNvGraphicFramePr>
            <a:graphicFrameLocks noGrp="1"/>
          </p:cNvGraphicFramePr>
          <p:nvPr/>
        </p:nvGraphicFramePr>
        <p:xfrm>
          <a:off x="4519718" y="1671150"/>
          <a:ext cx="5020040" cy="396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</a:tbl>
          </a:graphicData>
        </a:graphic>
      </p:graphicFrame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Diversity: Sorensen-Dice Index</a:t>
            </a:r>
            <a:endParaRPr lang="en-US" sz="396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191698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E2675BD-D9C6-CD48-999F-B3BE196A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05" y="1512613"/>
            <a:ext cx="435715" cy="871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B587C6-7F0B-E743-8239-543A0291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548787"/>
            <a:ext cx="1214315" cy="8472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27B3E2-D772-7B43-B0DC-24B7F02F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216" y="2011218"/>
            <a:ext cx="487274" cy="2855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0977B7-BE02-6145-AE5A-DE3F55DE4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93253" y="1769509"/>
            <a:ext cx="1072969" cy="6278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EFCFE6-BF9F-3343-AC0C-9D940C433470}"/>
              </a:ext>
            </a:extLst>
          </p:cNvPr>
          <p:cNvSpPr/>
          <p:nvPr/>
        </p:nvSpPr>
        <p:spPr>
          <a:xfrm>
            <a:off x="333764" y="2922080"/>
            <a:ext cx="3555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What is the proportion of shared OTUs from the total OTUs in both communities?</a:t>
            </a:r>
            <a:endParaRPr lang="en-US" spc="-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F07378-BA5F-5040-B2D5-A1CD8DF1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41" y="2723455"/>
            <a:ext cx="487274" cy="28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DD5C69-2730-E243-8375-E3B4B98BB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96551" y="3383745"/>
            <a:ext cx="1072969" cy="627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EFF3F-693A-F743-9658-EDA9DD32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77" y="4008233"/>
            <a:ext cx="435715" cy="871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33B81F-3EDA-4244-A27D-3EECE5F38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02" y="4872437"/>
            <a:ext cx="1120618" cy="78191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5492FCA-081F-AE4F-BB7C-B006B2D2252B}"/>
              </a:ext>
            </a:extLst>
          </p:cNvPr>
          <p:cNvSpPr/>
          <p:nvPr/>
        </p:nvSpPr>
        <p:spPr>
          <a:xfrm>
            <a:off x="569791" y="4706776"/>
            <a:ext cx="1929911" cy="1851028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ED0251-DB08-F342-A5FC-188532B13DE6}"/>
              </a:ext>
            </a:extLst>
          </p:cNvPr>
          <p:cNvSpPr/>
          <p:nvPr/>
        </p:nvSpPr>
        <p:spPr>
          <a:xfrm>
            <a:off x="1702700" y="4706776"/>
            <a:ext cx="1929911" cy="1851028"/>
          </a:xfrm>
          <a:prstGeom prst="ellipse">
            <a:avLst/>
          </a:prstGeom>
          <a:solidFill>
            <a:schemeClr val="accent5">
              <a:lumMod val="75000"/>
              <a:alpha val="23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4B843-39B9-0F42-BC0E-68CD5D6A9BAF}"/>
              </a:ext>
            </a:extLst>
          </p:cNvPr>
          <p:cNvSpPr/>
          <p:nvPr/>
        </p:nvSpPr>
        <p:spPr>
          <a:xfrm>
            <a:off x="1279324" y="4188153"/>
            <a:ext cx="439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-1" dirty="0">
                <a:latin typeface="Georgia"/>
              </a:rPr>
              <a:t>X</a:t>
            </a:r>
            <a:endParaRPr lang="en-CH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A1B80A-8429-C046-9BA6-F221D07E2DC6}"/>
              </a:ext>
            </a:extLst>
          </p:cNvPr>
          <p:cNvSpPr/>
          <p:nvPr/>
        </p:nvSpPr>
        <p:spPr>
          <a:xfrm>
            <a:off x="2484829" y="4194110"/>
            <a:ext cx="418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-1" dirty="0">
                <a:latin typeface="Georgia"/>
              </a:rPr>
              <a:t>Y</a:t>
            </a:r>
            <a:endParaRPr lang="en-CH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103DD-236B-F042-A532-49068D483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609" y="5790166"/>
            <a:ext cx="3889225" cy="16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8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Diversity: Bray-Curtis distance</a:t>
            </a:r>
            <a:endParaRPr lang="en-US" sz="396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191698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7EFCFE6-BF9F-3343-AC0C-9D940C433470}"/>
              </a:ext>
            </a:extLst>
          </p:cNvPr>
          <p:cNvSpPr/>
          <p:nvPr/>
        </p:nvSpPr>
        <p:spPr>
          <a:xfrm>
            <a:off x="534932" y="1807395"/>
            <a:ext cx="37636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Incorporates abundances (counts) to the Sorensen-Dice index</a:t>
            </a:r>
          </a:p>
          <a:p>
            <a:pPr>
              <a:buClr>
                <a:srgbClr val="000000"/>
              </a:buClr>
              <a:buSzPct val="45000"/>
            </a:pPr>
            <a:endParaRPr lang="en-US" spc="-1" dirty="0">
              <a:latin typeface="Georgia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pc="-1" dirty="0" err="1">
                <a:latin typeface="Georgia"/>
              </a:rPr>
              <a:t>C</a:t>
            </a:r>
            <a:r>
              <a:rPr lang="en-US" spc="-1" baseline="-25000" dirty="0" err="1">
                <a:latin typeface="Georgia"/>
              </a:rPr>
              <a:t>ij</a:t>
            </a:r>
            <a:r>
              <a:rPr lang="en-US" spc="-1" dirty="0">
                <a:latin typeface="Georgia"/>
              </a:rPr>
              <a:t> = Sum of the lesser values of        </a:t>
            </a: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          the shared species</a:t>
            </a:r>
          </a:p>
          <a:p>
            <a:pPr>
              <a:buClr>
                <a:srgbClr val="000000"/>
              </a:buClr>
              <a:buSzPct val="45000"/>
            </a:pPr>
            <a:endParaRPr lang="en-US" spc="-1" dirty="0">
              <a:latin typeface="Georgia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pc="-1" dirty="0" err="1">
                <a:latin typeface="Georgia"/>
              </a:rPr>
              <a:t>S</a:t>
            </a:r>
            <a:r>
              <a:rPr lang="en-US" spc="-1" baseline="-25000" dirty="0" err="1">
                <a:latin typeface="Georgia"/>
              </a:rPr>
              <a:t>x</a:t>
            </a:r>
            <a:r>
              <a:rPr lang="en-US" spc="-1" dirty="0">
                <a:latin typeface="Georgia"/>
              </a:rPr>
              <a:t> = Total species in </a:t>
            </a:r>
            <a:r>
              <a:rPr lang="en-US" spc="-1" dirty="0" err="1">
                <a:latin typeface="Georgia"/>
              </a:rPr>
              <a:t>S</a:t>
            </a:r>
            <a:r>
              <a:rPr lang="en-US" spc="-1" baseline="-25000" dirty="0" err="1">
                <a:latin typeface="Georgia"/>
              </a:rPr>
              <a:t>x</a:t>
            </a:r>
            <a:r>
              <a:rPr lang="en-US" spc="-1" dirty="0">
                <a:latin typeface="Georgia"/>
              </a:rPr>
              <a:t> </a:t>
            </a:r>
            <a:endParaRPr lang="en-US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BFA35-3E87-0944-9D88-165BBC23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6" y="4656967"/>
            <a:ext cx="3149600" cy="1212850"/>
          </a:xfrm>
          <a:prstGeom prst="rect">
            <a:avLst/>
          </a:prstGeom>
        </p:spPr>
      </p:pic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36622171-E37D-D14A-ACA7-AC262C2C9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95001"/>
              </p:ext>
            </p:extLst>
          </p:nvPr>
        </p:nvGraphicFramePr>
        <p:xfrm>
          <a:off x="4364629" y="1517352"/>
          <a:ext cx="5020040" cy="474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125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9125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35153EC8-7F15-244F-BA09-A5318480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57" y="3152579"/>
            <a:ext cx="713775" cy="708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ED77C1-0ECE-1745-8CAB-7C53A7A82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019" y="3940258"/>
            <a:ext cx="668413" cy="708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B7AC6D-C94E-5D4B-9E70-31F6BF1A4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657" y="4739979"/>
            <a:ext cx="713775" cy="7202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522C96-701F-B241-A8F6-4AA4B337F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657" y="2365170"/>
            <a:ext cx="713775" cy="6726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DD75D5-860E-754E-BF13-1A2C84F95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3337" y="5560323"/>
            <a:ext cx="668413" cy="6732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D924B2-0428-E64A-8969-0B77C2960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2317" y="1358815"/>
            <a:ext cx="435715" cy="871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9EE1B4-A0D9-8B4B-A243-BA259AC03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378" y="1394989"/>
            <a:ext cx="1214315" cy="847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E74980-B6D6-4C40-8170-5F3AA15FED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128" y="1857420"/>
            <a:ext cx="487274" cy="285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02BEEA-35DE-9F4C-8C17-CCE5CD718F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338165" y="1615711"/>
            <a:ext cx="1072969" cy="627801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E10AE0B-8F78-7849-ADB6-8F8722520FC6}"/>
              </a:ext>
            </a:extLst>
          </p:cNvPr>
          <p:cNvSpPr/>
          <p:nvPr/>
        </p:nvSpPr>
        <p:spPr>
          <a:xfrm>
            <a:off x="2811290" y="4656967"/>
            <a:ext cx="445093" cy="55884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912172A-3292-B04F-9685-38E70F4E9561}"/>
              </a:ext>
            </a:extLst>
          </p:cNvPr>
          <p:cNvSpPr/>
          <p:nvPr/>
        </p:nvSpPr>
        <p:spPr>
          <a:xfrm>
            <a:off x="5550460" y="3227530"/>
            <a:ext cx="703364" cy="55884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C5C346E-8E40-E44B-AA91-3A9891AB5ED3}"/>
              </a:ext>
            </a:extLst>
          </p:cNvPr>
          <p:cNvSpPr/>
          <p:nvPr/>
        </p:nvSpPr>
        <p:spPr>
          <a:xfrm>
            <a:off x="5550460" y="4015209"/>
            <a:ext cx="703364" cy="55884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167BB1-72D3-F947-9253-54AE24580911}"/>
              </a:ext>
            </a:extLst>
          </p:cNvPr>
          <p:cNvSpPr/>
          <p:nvPr/>
        </p:nvSpPr>
        <p:spPr>
          <a:xfrm>
            <a:off x="5569291" y="5599052"/>
            <a:ext cx="703364" cy="558845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5B8BDD3-D1A6-8C46-A13C-4AA6943F3A34}"/>
              </a:ext>
            </a:extLst>
          </p:cNvPr>
          <p:cNvSpPr/>
          <p:nvPr/>
        </p:nvSpPr>
        <p:spPr>
          <a:xfrm>
            <a:off x="2323321" y="5264159"/>
            <a:ext cx="445093" cy="488122"/>
          </a:xfrm>
          <a:prstGeom prst="roundRect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2E6DA8-D6DE-BB40-882E-0023ECB7DDC2}"/>
              </a:ext>
            </a:extLst>
          </p:cNvPr>
          <p:cNvSpPr/>
          <p:nvPr/>
        </p:nvSpPr>
        <p:spPr>
          <a:xfrm>
            <a:off x="6489852" y="3220992"/>
            <a:ext cx="788026" cy="2936905"/>
          </a:xfrm>
          <a:prstGeom prst="roundRect">
            <a:avLst/>
          </a:prstGeom>
          <a:solidFill>
            <a:schemeClr val="accent3">
              <a:lumMod val="75000"/>
              <a:alpha val="28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AF456A-A58F-474A-8DDD-ADAC1121E1F4}"/>
              </a:ext>
            </a:extLst>
          </p:cNvPr>
          <p:cNvSpPr/>
          <p:nvPr/>
        </p:nvSpPr>
        <p:spPr>
          <a:xfrm>
            <a:off x="3016605" y="5279031"/>
            <a:ext cx="529028" cy="473249"/>
          </a:xfrm>
          <a:prstGeom prst="roundRect">
            <a:avLst/>
          </a:prstGeom>
          <a:solidFill>
            <a:schemeClr val="accent3">
              <a:lumMod val="75000"/>
              <a:alpha val="28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097FAE-ACBF-A743-840E-FD398BE34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932" y="6367977"/>
            <a:ext cx="487274" cy="2855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D421897-EE1D-6C43-962B-4ECDCCE676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16399" y="6196863"/>
            <a:ext cx="1072969" cy="627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A64C91-7E90-244F-81F2-F29CF77604BC}"/>
              </a:ext>
            </a:extLst>
          </p:cNvPr>
          <p:cNvSpPr/>
          <p:nvPr/>
        </p:nvSpPr>
        <p:spPr>
          <a:xfrm>
            <a:off x="2239153" y="6107272"/>
            <a:ext cx="5038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45000"/>
            </a:pPr>
            <a:endParaRPr lang="en-US" spc="-1" dirty="0">
              <a:latin typeface="Georgia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latin typeface="Georgia"/>
              </a:rPr>
              <a:t>= 0.38</a:t>
            </a:r>
          </a:p>
        </p:txBody>
      </p:sp>
    </p:spTree>
    <p:extLst>
      <p:ext uri="{BB962C8B-B14F-4D97-AF65-F5344CB8AC3E}">
        <p14:creationId xmlns:p14="http://schemas.microsoft.com/office/powerpoint/2010/main" val="128062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917603" y="1605019"/>
            <a:ext cx="809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Dissimilarity Matrices are multidimensional, and need multivariate statistics to test and project: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B899BE-542C-8E46-BF5C-174E8568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0" y="4027565"/>
            <a:ext cx="1689100" cy="167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2AA1A-5647-0244-AE36-FAE790C0BACC}"/>
              </a:ext>
            </a:extLst>
          </p:cNvPr>
          <p:cNvSpPr/>
          <p:nvPr/>
        </p:nvSpPr>
        <p:spPr>
          <a:xfrm>
            <a:off x="675562" y="33812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Species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Matrix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BFDA-BB6D-7640-8213-1A64F2B9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679" y="4114294"/>
            <a:ext cx="2022573" cy="15896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74B5B0-2749-1E46-B2D7-BA6B32A1E4E2}"/>
              </a:ext>
            </a:extLst>
          </p:cNvPr>
          <p:cNvSpPr/>
          <p:nvPr/>
        </p:nvSpPr>
        <p:spPr>
          <a:xfrm>
            <a:off x="4175952" y="3467963"/>
            <a:ext cx="1146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Matrix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90D12-C20F-AD49-BC63-8E6FF2DB3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369" y="2552070"/>
            <a:ext cx="1528471" cy="175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182BA-6949-C644-A875-14432BE67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23" y="4418805"/>
            <a:ext cx="1251561" cy="128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1310-9A5C-FE43-9CF5-6189EB2A7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022" y="5780552"/>
            <a:ext cx="1374340" cy="141954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7A0B6F3-317E-9944-BDFB-4012357B98F1}"/>
              </a:ext>
            </a:extLst>
          </p:cNvPr>
          <p:cNvSpPr/>
          <p:nvPr/>
        </p:nvSpPr>
        <p:spPr>
          <a:xfrm>
            <a:off x="2077921" y="4806172"/>
            <a:ext cx="1170176" cy="43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26222AD-25D1-B645-82AB-EA3EBB69D2BE}"/>
              </a:ext>
            </a:extLst>
          </p:cNvPr>
          <p:cNvSpPr/>
          <p:nvPr/>
        </p:nvSpPr>
        <p:spPr>
          <a:xfrm>
            <a:off x="5949476" y="4806171"/>
            <a:ext cx="1170176" cy="43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474F117-81DB-7A45-92C1-9C2EE73538D1}"/>
              </a:ext>
            </a:extLst>
          </p:cNvPr>
          <p:cNvSpPr/>
          <p:nvPr/>
        </p:nvSpPr>
        <p:spPr>
          <a:xfrm rot="19569841">
            <a:off x="5949476" y="3865983"/>
            <a:ext cx="1170176" cy="43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67D4054-A656-5B47-AFF6-E14538A65C0C}"/>
              </a:ext>
            </a:extLst>
          </p:cNvPr>
          <p:cNvSpPr/>
          <p:nvPr/>
        </p:nvSpPr>
        <p:spPr>
          <a:xfrm rot="1608173">
            <a:off x="5936504" y="5735936"/>
            <a:ext cx="1170176" cy="43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C75951-362C-F14F-B4B0-51F43C966570}"/>
              </a:ext>
            </a:extLst>
          </p:cNvPr>
          <p:cNvSpPr/>
          <p:nvPr/>
        </p:nvSpPr>
        <p:spPr>
          <a:xfrm>
            <a:off x="8780533" y="3058068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Ordination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Plots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BB23B1-1F05-5649-AA3E-4AFD0432887E}"/>
              </a:ext>
            </a:extLst>
          </p:cNvPr>
          <p:cNvSpPr/>
          <p:nvPr/>
        </p:nvSpPr>
        <p:spPr>
          <a:xfrm>
            <a:off x="8780533" y="4881964"/>
            <a:ext cx="1146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6510B7-2758-F74B-8A30-A94E454B9D7F}"/>
              </a:ext>
            </a:extLst>
          </p:cNvPr>
          <p:cNvSpPr/>
          <p:nvPr/>
        </p:nvSpPr>
        <p:spPr>
          <a:xfrm>
            <a:off x="8838242" y="6230833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Clusters</a:t>
            </a:r>
            <a:endParaRPr lang="en-CH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2661DC-08D6-F948-8E7B-1CFCB2B8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78" y="4429621"/>
            <a:ext cx="391362" cy="19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783C7A2-6520-C9B1-A68A-F55C91E122BB}"/>
              </a:ext>
            </a:extLst>
          </p:cNvPr>
          <p:cNvSpPr/>
          <p:nvPr/>
        </p:nvSpPr>
        <p:spPr>
          <a:xfrm>
            <a:off x="5912955" y="45387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EFFB68-212B-B218-C603-95086A18A17B}"/>
              </a:ext>
            </a:extLst>
          </p:cNvPr>
          <p:cNvSpPr/>
          <p:nvPr/>
        </p:nvSpPr>
        <p:spPr>
          <a:xfrm>
            <a:off x="5152271" y="4523285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C20A15-3C0F-E84D-6506-58A0CABE5E81}"/>
              </a:ext>
            </a:extLst>
          </p:cNvPr>
          <p:cNvSpPr/>
          <p:nvPr/>
        </p:nvSpPr>
        <p:spPr>
          <a:xfrm>
            <a:off x="4307125" y="453870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F7ECA-1FA0-DBBD-C347-6893A5FB264C}"/>
              </a:ext>
            </a:extLst>
          </p:cNvPr>
          <p:cNvGrpSpPr/>
          <p:nvPr/>
        </p:nvGrpSpPr>
        <p:grpSpPr>
          <a:xfrm>
            <a:off x="4374284" y="4451360"/>
            <a:ext cx="2054431" cy="155073"/>
            <a:chOff x="3268498" y="3892560"/>
            <a:chExt cx="2054431" cy="1550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E1386-8192-11C5-6EDE-8E38D8B916D8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8" y="3973291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7BFBBF-B582-BD76-F74C-95C169ED01F7}"/>
                </a:ext>
              </a:extLst>
            </p:cNvPr>
            <p:cNvCxnSpPr/>
            <p:nvPr/>
          </p:nvCxnSpPr>
          <p:spPr>
            <a:xfrm>
              <a:off x="4200008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51BC82-4278-AE0E-F450-77D1A57DA258}"/>
                </a:ext>
              </a:extLst>
            </p:cNvPr>
            <p:cNvCxnSpPr/>
            <p:nvPr/>
          </p:nvCxnSpPr>
          <p:spPr>
            <a:xfrm>
              <a:off x="3689715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BCB386-7A0F-7B6A-379F-AA109F56D717}"/>
                </a:ext>
              </a:extLst>
            </p:cNvPr>
            <p:cNvCxnSpPr/>
            <p:nvPr/>
          </p:nvCxnSpPr>
          <p:spPr>
            <a:xfrm>
              <a:off x="5002177" y="3892560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D0E1A4-63BD-F9D2-4576-1D7EFE86E7DD}"/>
                </a:ext>
              </a:extLst>
            </p:cNvPr>
            <p:cNvCxnSpPr/>
            <p:nvPr/>
          </p:nvCxnSpPr>
          <p:spPr>
            <a:xfrm>
              <a:off x="4607380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F9D8EF-60F0-6338-75B4-2D3009F8127E}"/>
                </a:ext>
              </a:extLst>
            </p:cNvPr>
            <p:cNvCxnSpPr/>
            <p:nvPr/>
          </p:nvCxnSpPr>
          <p:spPr>
            <a:xfrm>
              <a:off x="3269418" y="391216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935C7CF-FF15-C74E-F6F0-C3478D4FC194}"/>
              </a:ext>
            </a:extLst>
          </p:cNvPr>
          <p:cNvSpPr/>
          <p:nvPr/>
        </p:nvSpPr>
        <p:spPr>
          <a:xfrm>
            <a:off x="4135036" y="4477847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32DE7CB-DE59-8DEB-AF53-38A178E3DE0E}"/>
              </a:ext>
            </a:extLst>
          </p:cNvPr>
          <p:cNvSpPr/>
          <p:nvPr/>
        </p:nvSpPr>
        <p:spPr>
          <a:xfrm>
            <a:off x="5746745" y="4504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39BA4A-4951-B549-6952-D43958B90712}"/>
              </a:ext>
            </a:extLst>
          </p:cNvPr>
          <p:cNvSpPr/>
          <p:nvPr/>
        </p:nvSpPr>
        <p:spPr>
          <a:xfrm>
            <a:off x="5686627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633C23-0326-A658-2C56-BF9D3CCAD1B1}"/>
              </a:ext>
            </a:extLst>
          </p:cNvPr>
          <p:cNvSpPr/>
          <p:nvPr/>
        </p:nvSpPr>
        <p:spPr>
          <a:xfrm>
            <a:off x="5716846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EDB618-4438-A14F-B932-6A95F0EDDE84}"/>
              </a:ext>
            </a:extLst>
          </p:cNvPr>
          <p:cNvSpPr/>
          <p:nvPr/>
        </p:nvSpPr>
        <p:spPr>
          <a:xfrm>
            <a:off x="5658259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AC33FC-BBFB-CEB2-596C-8C0123A8DEF8}"/>
              </a:ext>
            </a:extLst>
          </p:cNvPr>
          <p:cNvSpPr/>
          <p:nvPr/>
        </p:nvSpPr>
        <p:spPr>
          <a:xfrm>
            <a:off x="5824143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A56704-104F-DDB9-DC41-9548930DAC88}"/>
              </a:ext>
            </a:extLst>
          </p:cNvPr>
          <p:cNvSpPr/>
          <p:nvPr/>
        </p:nvSpPr>
        <p:spPr>
          <a:xfrm>
            <a:off x="5868935" y="45050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0893EC-FB2A-A9F2-AB37-2CF8DFEA3926}"/>
              </a:ext>
            </a:extLst>
          </p:cNvPr>
          <p:cNvSpPr/>
          <p:nvPr/>
        </p:nvSpPr>
        <p:spPr>
          <a:xfrm>
            <a:off x="5630568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F170E5B-C822-F50E-0CBC-3B14118D6F3B}"/>
              </a:ext>
            </a:extLst>
          </p:cNvPr>
          <p:cNvSpPr/>
          <p:nvPr/>
        </p:nvSpPr>
        <p:spPr>
          <a:xfrm>
            <a:off x="5787420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6F88C7-F4EB-0351-0B7F-F5ADB0A061D6}"/>
              </a:ext>
            </a:extLst>
          </p:cNvPr>
          <p:cNvSpPr/>
          <p:nvPr/>
        </p:nvSpPr>
        <p:spPr>
          <a:xfrm>
            <a:off x="5597368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C3BEECC-5843-A294-CD81-C4ADBCDDA71E}"/>
              </a:ext>
            </a:extLst>
          </p:cNvPr>
          <p:cNvSpPr/>
          <p:nvPr/>
        </p:nvSpPr>
        <p:spPr>
          <a:xfrm>
            <a:off x="588770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20F2A-0BBF-7862-688A-A395A917ACC0}"/>
              </a:ext>
            </a:extLst>
          </p:cNvPr>
          <p:cNvSpPr/>
          <p:nvPr/>
        </p:nvSpPr>
        <p:spPr>
          <a:xfrm>
            <a:off x="215831" y="1694031"/>
            <a:ext cx="1489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latin typeface="Georgia"/>
              </a:rPr>
              <a:t>1-Dimension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336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815492-0791-2A40-9DED-85C2E57B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17" y="2225596"/>
            <a:ext cx="348332" cy="157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661DC-08D6-F948-8E7B-1CFCB2B8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378" y="4429621"/>
            <a:ext cx="391362" cy="19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783C7A2-6520-C9B1-A68A-F55C91E122BB}"/>
              </a:ext>
            </a:extLst>
          </p:cNvPr>
          <p:cNvSpPr/>
          <p:nvPr/>
        </p:nvSpPr>
        <p:spPr>
          <a:xfrm>
            <a:off x="5912955" y="45387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EFFB68-212B-B218-C603-95086A18A17B}"/>
              </a:ext>
            </a:extLst>
          </p:cNvPr>
          <p:cNvSpPr/>
          <p:nvPr/>
        </p:nvSpPr>
        <p:spPr>
          <a:xfrm>
            <a:off x="5152271" y="4523285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C20A15-3C0F-E84D-6506-58A0CABE5E81}"/>
              </a:ext>
            </a:extLst>
          </p:cNvPr>
          <p:cNvSpPr/>
          <p:nvPr/>
        </p:nvSpPr>
        <p:spPr>
          <a:xfrm>
            <a:off x="4307125" y="453870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F7ECA-1FA0-DBBD-C347-6893A5FB264C}"/>
              </a:ext>
            </a:extLst>
          </p:cNvPr>
          <p:cNvGrpSpPr/>
          <p:nvPr/>
        </p:nvGrpSpPr>
        <p:grpSpPr>
          <a:xfrm>
            <a:off x="4374284" y="4451360"/>
            <a:ext cx="2054431" cy="155073"/>
            <a:chOff x="3268498" y="3892560"/>
            <a:chExt cx="2054431" cy="1550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E1386-8192-11C5-6EDE-8E38D8B916D8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8" y="3973291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7BFBBF-B582-BD76-F74C-95C169ED01F7}"/>
                </a:ext>
              </a:extLst>
            </p:cNvPr>
            <p:cNvCxnSpPr/>
            <p:nvPr/>
          </p:nvCxnSpPr>
          <p:spPr>
            <a:xfrm>
              <a:off x="4200008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51BC82-4278-AE0E-F450-77D1A57DA258}"/>
                </a:ext>
              </a:extLst>
            </p:cNvPr>
            <p:cNvCxnSpPr/>
            <p:nvPr/>
          </p:nvCxnSpPr>
          <p:spPr>
            <a:xfrm>
              <a:off x="3689715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BCB386-7A0F-7B6A-379F-AA109F56D717}"/>
                </a:ext>
              </a:extLst>
            </p:cNvPr>
            <p:cNvCxnSpPr/>
            <p:nvPr/>
          </p:nvCxnSpPr>
          <p:spPr>
            <a:xfrm>
              <a:off x="5002177" y="3892560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D0E1A4-63BD-F9D2-4576-1D7EFE86E7DD}"/>
                </a:ext>
              </a:extLst>
            </p:cNvPr>
            <p:cNvCxnSpPr/>
            <p:nvPr/>
          </p:nvCxnSpPr>
          <p:spPr>
            <a:xfrm>
              <a:off x="4607380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F9D8EF-60F0-6338-75B4-2D3009F8127E}"/>
                </a:ext>
              </a:extLst>
            </p:cNvPr>
            <p:cNvCxnSpPr/>
            <p:nvPr/>
          </p:nvCxnSpPr>
          <p:spPr>
            <a:xfrm>
              <a:off x="3269418" y="391216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15E409D-7ECF-E632-EBFB-0029B4C23132}"/>
              </a:ext>
            </a:extLst>
          </p:cNvPr>
          <p:cNvSpPr/>
          <p:nvPr/>
        </p:nvSpPr>
        <p:spPr>
          <a:xfrm>
            <a:off x="3908609" y="2651834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459182-6225-0550-F021-7BF9F06A9D57}"/>
              </a:ext>
            </a:extLst>
          </p:cNvPr>
          <p:cNvSpPr/>
          <p:nvPr/>
        </p:nvSpPr>
        <p:spPr>
          <a:xfrm>
            <a:off x="3964766" y="3456138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35C7CF-FF15-C74E-F6F0-C3478D4FC194}"/>
              </a:ext>
            </a:extLst>
          </p:cNvPr>
          <p:cNvSpPr/>
          <p:nvPr/>
        </p:nvSpPr>
        <p:spPr>
          <a:xfrm>
            <a:off x="4135036" y="4477847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CF748-6008-CAC0-696E-1890E55E62CA}"/>
              </a:ext>
            </a:extLst>
          </p:cNvPr>
          <p:cNvGrpSpPr/>
          <p:nvPr/>
        </p:nvGrpSpPr>
        <p:grpSpPr>
          <a:xfrm>
            <a:off x="4291875" y="2476517"/>
            <a:ext cx="155073" cy="2054431"/>
            <a:chOff x="3297772" y="1598316"/>
            <a:chExt cx="155073" cy="205443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906CA0-125B-00BA-E112-5F17C88121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AD954C-92A0-EB4C-CE82-7C43A3FFD8C0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F6A2EFB-26F9-A964-C442-CC68E20B7A02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3193D7-3499-0BE3-9712-CE0BB80BDB1E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32FCB3-63FE-7891-E48F-31327E7AD8D7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7487FF-A471-64CB-E0AD-E029A5112A03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980CDA5B-A2E4-F112-772F-9B37949283B8}"/>
              </a:ext>
            </a:extLst>
          </p:cNvPr>
          <p:cNvSpPr/>
          <p:nvPr/>
        </p:nvSpPr>
        <p:spPr>
          <a:xfrm rot="16200000">
            <a:off x="5882527" y="2839735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5B5A954-A663-67CF-AB40-531A5D5BB453}"/>
              </a:ext>
            </a:extLst>
          </p:cNvPr>
          <p:cNvSpPr/>
          <p:nvPr/>
        </p:nvSpPr>
        <p:spPr>
          <a:xfrm rot="16200000">
            <a:off x="5799678" y="2795714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F14179E-89FB-24E3-CFF1-566D7BABD7B4}"/>
              </a:ext>
            </a:extLst>
          </p:cNvPr>
          <p:cNvSpPr/>
          <p:nvPr/>
        </p:nvSpPr>
        <p:spPr>
          <a:xfrm rot="16200000">
            <a:off x="5838809" y="2752086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3EECFE-E15C-F8E9-F4CE-608BF0FB060F}"/>
              </a:ext>
            </a:extLst>
          </p:cNvPr>
          <p:cNvSpPr/>
          <p:nvPr/>
        </p:nvSpPr>
        <p:spPr>
          <a:xfrm rot="16200000">
            <a:off x="5833536" y="2712392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1604786-B73B-AADA-A446-13A19CD71004}"/>
              </a:ext>
            </a:extLst>
          </p:cNvPr>
          <p:cNvSpPr/>
          <p:nvPr/>
        </p:nvSpPr>
        <p:spPr>
          <a:xfrm rot="16200000">
            <a:off x="5765948" y="2879036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591EF62-2420-4DF5-E795-671FBE4716D8}"/>
              </a:ext>
            </a:extLst>
          </p:cNvPr>
          <p:cNvSpPr/>
          <p:nvPr/>
        </p:nvSpPr>
        <p:spPr>
          <a:xfrm rot="16200000">
            <a:off x="5564986" y="4323676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E0EF8F8-E2C9-49B1-7E9C-FE67B804164A}"/>
              </a:ext>
            </a:extLst>
          </p:cNvPr>
          <p:cNvSpPr/>
          <p:nvPr/>
        </p:nvSpPr>
        <p:spPr>
          <a:xfrm rot="16200000">
            <a:off x="5634202" y="4279655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5A14DD6-71E0-24DA-7BE5-53576BFBC169}"/>
              </a:ext>
            </a:extLst>
          </p:cNvPr>
          <p:cNvSpPr/>
          <p:nvPr/>
        </p:nvSpPr>
        <p:spPr>
          <a:xfrm rot="16200000">
            <a:off x="5564984" y="4236027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621D6FA-DAB8-7B48-0DC3-42F7DB8A6057}"/>
              </a:ext>
            </a:extLst>
          </p:cNvPr>
          <p:cNvSpPr/>
          <p:nvPr/>
        </p:nvSpPr>
        <p:spPr>
          <a:xfrm rot="16200000">
            <a:off x="5850762" y="4196333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50ADECD-1698-FE98-2392-F193C6C399F2}"/>
              </a:ext>
            </a:extLst>
          </p:cNvPr>
          <p:cNvSpPr/>
          <p:nvPr/>
        </p:nvSpPr>
        <p:spPr>
          <a:xfrm rot="16200000">
            <a:off x="5721632" y="4362977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32DE7CB-DE59-8DEB-AF53-38A178E3DE0E}"/>
              </a:ext>
            </a:extLst>
          </p:cNvPr>
          <p:cNvSpPr/>
          <p:nvPr/>
        </p:nvSpPr>
        <p:spPr>
          <a:xfrm>
            <a:off x="5746745" y="4504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39BA4A-4951-B549-6952-D43958B90712}"/>
              </a:ext>
            </a:extLst>
          </p:cNvPr>
          <p:cNvSpPr/>
          <p:nvPr/>
        </p:nvSpPr>
        <p:spPr>
          <a:xfrm>
            <a:off x="5686627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633C23-0326-A658-2C56-BF9D3CCAD1B1}"/>
              </a:ext>
            </a:extLst>
          </p:cNvPr>
          <p:cNvSpPr/>
          <p:nvPr/>
        </p:nvSpPr>
        <p:spPr>
          <a:xfrm>
            <a:off x="5716846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EDB618-4438-A14F-B932-6A95F0EDDE84}"/>
              </a:ext>
            </a:extLst>
          </p:cNvPr>
          <p:cNvSpPr/>
          <p:nvPr/>
        </p:nvSpPr>
        <p:spPr>
          <a:xfrm>
            <a:off x="5658259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AC33FC-BBFB-CEB2-596C-8C0123A8DEF8}"/>
              </a:ext>
            </a:extLst>
          </p:cNvPr>
          <p:cNvSpPr/>
          <p:nvPr/>
        </p:nvSpPr>
        <p:spPr>
          <a:xfrm>
            <a:off x="5824143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A56704-104F-DDB9-DC41-9548930DAC88}"/>
              </a:ext>
            </a:extLst>
          </p:cNvPr>
          <p:cNvSpPr/>
          <p:nvPr/>
        </p:nvSpPr>
        <p:spPr>
          <a:xfrm>
            <a:off x="5868935" y="45050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0893EC-FB2A-A9F2-AB37-2CF8DFEA3926}"/>
              </a:ext>
            </a:extLst>
          </p:cNvPr>
          <p:cNvSpPr/>
          <p:nvPr/>
        </p:nvSpPr>
        <p:spPr>
          <a:xfrm>
            <a:off x="5630568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F170E5B-C822-F50E-0CBC-3B14118D6F3B}"/>
              </a:ext>
            </a:extLst>
          </p:cNvPr>
          <p:cNvSpPr/>
          <p:nvPr/>
        </p:nvSpPr>
        <p:spPr>
          <a:xfrm>
            <a:off x="5787420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6F88C7-F4EB-0351-0B7F-F5ADB0A061D6}"/>
              </a:ext>
            </a:extLst>
          </p:cNvPr>
          <p:cNvSpPr/>
          <p:nvPr/>
        </p:nvSpPr>
        <p:spPr>
          <a:xfrm>
            <a:off x="5597368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C3BEECC-5843-A294-CD81-C4ADBCDDA71E}"/>
              </a:ext>
            </a:extLst>
          </p:cNvPr>
          <p:cNvSpPr/>
          <p:nvPr/>
        </p:nvSpPr>
        <p:spPr>
          <a:xfrm>
            <a:off x="588770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0FCF6FE-9241-9461-DFD1-1677384819AA}"/>
              </a:ext>
            </a:extLst>
          </p:cNvPr>
          <p:cNvSpPr/>
          <p:nvPr/>
        </p:nvSpPr>
        <p:spPr>
          <a:xfrm rot="16200000">
            <a:off x="4348126" y="283973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32DC1EB-5AE8-2C18-84BF-77B6DDEC35B8}"/>
              </a:ext>
            </a:extLst>
          </p:cNvPr>
          <p:cNvSpPr/>
          <p:nvPr/>
        </p:nvSpPr>
        <p:spPr>
          <a:xfrm rot="16200000">
            <a:off x="4348125" y="2795714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4589F99-9E16-2422-CE5D-D409E684E85C}"/>
              </a:ext>
            </a:extLst>
          </p:cNvPr>
          <p:cNvSpPr/>
          <p:nvPr/>
        </p:nvSpPr>
        <p:spPr>
          <a:xfrm rot="16200000">
            <a:off x="4348124" y="275208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3FF71B-646F-E81F-F807-7F5F8551047E}"/>
              </a:ext>
            </a:extLst>
          </p:cNvPr>
          <p:cNvSpPr/>
          <p:nvPr/>
        </p:nvSpPr>
        <p:spPr>
          <a:xfrm rot="16200000">
            <a:off x="4349748" y="2712392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885F979-318D-60C0-312E-1AA322786DA6}"/>
              </a:ext>
            </a:extLst>
          </p:cNvPr>
          <p:cNvSpPr/>
          <p:nvPr/>
        </p:nvSpPr>
        <p:spPr>
          <a:xfrm rot="16200000">
            <a:off x="4348123" y="287903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8734B39-41E4-880B-E26E-41737E6C430A}"/>
              </a:ext>
            </a:extLst>
          </p:cNvPr>
          <p:cNvSpPr/>
          <p:nvPr/>
        </p:nvSpPr>
        <p:spPr>
          <a:xfrm rot="16200000">
            <a:off x="4345786" y="432367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4E70D81-BBB6-F18D-CA6C-79CD5D09FF8A}"/>
              </a:ext>
            </a:extLst>
          </p:cNvPr>
          <p:cNvSpPr/>
          <p:nvPr/>
        </p:nvSpPr>
        <p:spPr>
          <a:xfrm rot="16200000">
            <a:off x="4345785" y="427965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D2113C0-2085-3695-0090-C9AB1B8F9613}"/>
              </a:ext>
            </a:extLst>
          </p:cNvPr>
          <p:cNvSpPr/>
          <p:nvPr/>
        </p:nvSpPr>
        <p:spPr>
          <a:xfrm rot="16200000">
            <a:off x="4345784" y="423602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FD1FCD7-95E1-A9D2-EA6E-1F6EA4DF10AE}"/>
              </a:ext>
            </a:extLst>
          </p:cNvPr>
          <p:cNvSpPr/>
          <p:nvPr/>
        </p:nvSpPr>
        <p:spPr>
          <a:xfrm rot="16200000">
            <a:off x="4347408" y="4196333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E471FC8-720F-C425-AC3D-B21F2C6D910A}"/>
              </a:ext>
            </a:extLst>
          </p:cNvPr>
          <p:cNvSpPr/>
          <p:nvPr/>
        </p:nvSpPr>
        <p:spPr>
          <a:xfrm rot="16200000">
            <a:off x="4345783" y="436297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1EC297-72B7-9710-28B2-0BD26670BC8F}"/>
              </a:ext>
            </a:extLst>
          </p:cNvPr>
          <p:cNvSpPr/>
          <p:nvPr/>
        </p:nvSpPr>
        <p:spPr>
          <a:xfrm>
            <a:off x="215831" y="1694031"/>
            <a:ext cx="1617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latin typeface="Georgia"/>
              </a:rPr>
              <a:t>2-Dimensions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81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978171" y="3106177"/>
            <a:ext cx="3970756" cy="192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The </a:t>
            </a:r>
          </a:p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Sites X Species Matrix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FCF9F1-EF7D-B64A-8896-65553402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3" y="2943593"/>
            <a:ext cx="3320449" cy="33160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6C16F8-D93E-9948-8A33-D84959823BB5}"/>
              </a:ext>
            </a:extLst>
          </p:cNvPr>
          <p:cNvSpPr/>
          <p:nvPr/>
        </p:nvSpPr>
        <p:spPr>
          <a:xfrm>
            <a:off x="2492819" y="3273608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850E6-B793-E649-8921-77E71C80C835}"/>
              </a:ext>
            </a:extLst>
          </p:cNvPr>
          <p:cNvCxnSpPr>
            <a:cxnSpLocks/>
          </p:cNvCxnSpPr>
          <p:nvPr/>
        </p:nvCxnSpPr>
        <p:spPr>
          <a:xfrm flipV="1">
            <a:off x="2710807" y="2351409"/>
            <a:ext cx="789450" cy="94809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5BE3ED-AA2A-6349-8168-E034989C9D86}"/>
              </a:ext>
            </a:extLst>
          </p:cNvPr>
          <p:cNvSpPr/>
          <p:nvPr/>
        </p:nvSpPr>
        <p:spPr>
          <a:xfrm>
            <a:off x="3326007" y="1591504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06ADF3-AC85-DD4A-8B47-7B96EAE866A4}"/>
              </a:ext>
            </a:extLst>
          </p:cNvPr>
          <p:cNvSpPr/>
          <p:nvPr/>
        </p:nvSpPr>
        <p:spPr>
          <a:xfrm>
            <a:off x="2229883" y="4017320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5B34C0-3502-E342-866A-070F8806CB74}"/>
              </a:ext>
            </a:extLst>
          </p:cNvPr>
          <p:cNvCxnSpPr>
            <a:cxnSpLocks/>
          </p:cNvCxnSpPr>
          <p:nvPr/>
        </p:nvCxnSpPr>
        <p:spPr>
          <a:xfrm flipH="1" flipV="1">
            <a:off x="1054502" y="3009578"/>
            <a:ext cx="1211644" cy="105516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0958D9D-DFE3-7B49-A961-49BE2EEE2BFC}"/>
              </a:ext>
            </a:extLst>
          </p:cNvPr>
          <p:cNvSpPr/>
          <p:nvPr/>
        </p:nvSpPr>
        <p:spPr>
          <a:xfrm>
            <a:off x="298491" y="2240415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E5879-1C2C-FD4D-AD95-DC1148E5981B}"/>
              </a:ext>
            </a:extLst>
          </p:cNvPr>
          <p:cNvSpPr/>
          <p:nvPr/>
        </p:nvSpPr>
        <p:spPr>
          <a:xfrm>
            <a:off x="3186224" y="5022858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64B040-A117-874B-9B58-2ADBBE8F5086}"/>
              </a:ext>
            </a:extLst>
          </p:cNvPr>
          <p:cNvSpPr/>
          <p:nvPr/>
        </p:nvSpPr>
        <p:spPr>
          <a:xfrm>
            <a:off x="2085844" y="5037623"/>
            <a:ext cx="288078" cy="30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BE4C6C-FD98-0840-B4A2-7E5FC194E831}"/>
              </a:ext>
            </a:extLst>
          </p:cNvPr>
          <p:cNvSpPr/>
          <p:nvPr/>
        </p:nvSpPr>
        <p:spPr>
          <a:xfrm>
            <a:off x="296931" y="6225934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9EA9FE-8C16-BD42-B223-701F1FCB9396}"/>
              </a:ext>
            </a:extLst>
          </p:cNvPr>
          <p:cNvSpPr/>
          <p:nvPr/>
        </p:nvSpPr>
        <p:spPr>
          <a:xfrm>
            <a:off x="4490618" y="5821816"/>
            <a:ext cx="915675" cy="8757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3D033-8A23-2D4A-A17B-F6D1F7B499CF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1078509" y="5296297"/>
            <a:ext cx="1049523" cy="10578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F400DD-31B9-614D-BE5A-2076DAC8A5C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473772" y="5234779"/>
            <a:ext cx="1150943" cy="7152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0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D58F9A8-4B43-2A4A-CD5C-325E304346F3}"/>
              </a:ext>
            </a:extLst>
          </p:cNvPr>
          <p:cNvGrpSpPr/>
          <p:nvPr/>
        </p:nvGrpSpPr>
        <p:grpSpPr>
          <a:xfrm rot="13615115">
            <a:off x="3543930" y="4215524"/>
            <a:ext cx="155073" cy="2054431"/>
            <a:chOff x="3297772" y="1598316"/>
            <a:chExt cx="155073" cy="205443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ECA39DB-D538-B003-938F-59AC23A15A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96207B4-9D3E-C1DF-AD08-F3F0EC8D7551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6A064F-94B1-3276-789B-8EB87E5388B6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E8D4B3-7757-238A-24FF-8014B15421A0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E96513-B6F4-183B-85A6-EBE2DEC81145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380A10-2E0B-AA47-86B0-08A6ED3F7C36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8A8AE-DC0A-2540-8413-B1C30FA5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05" y="6000247"/>
            <a:ext cx="506230" cy="259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661DC-08D6-F948-8E7B-1CFCB2B8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378" y="4429621"/>
            <a:ext cx="391362" cy="19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783C7A2-6520-C9B1-A68A-F55C91E122BB}"/>
              </a:ext>
            </a:extLst>
          </p:cNvPr>
          <p:cNvSpPr/>
          <p:nvPr/>
        </p:nvSpPr>
        <p:spPr>
          <a:xfrm>
            <a:off x="5912955" y="45387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EFFB68-212B-B218-C603-95086A18A17B}"/>
              </a:ext>
            </a:extLst>
          </p:cNvPr>
          <p:cNvSpPr/>
          <p:nvPr/>
        </p:nvSpPr>
        <p:spPr>
          <a:xfrm>
            <a:off x="5152271" y="4523285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F7ECA-1FA0-DBBD-C347-6893A5FB264C}"/>
              </a:ext>
            </a:extLst>
          </p:cNvPr>
          <p:cNvGrpSpPr/>
          <p:nvPr/>
        </p:nvGrpSpPr>
        <p:grpSpPr>
          <a:xfrm>
            <a:off x="4374284" y="4451360"/>
            <a:ext cx="2054431" cy="155073"/>
            <a:chOff x="3268498" y="3892560"/>
            <a:chExt cx="2054431" cy="1550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E1386-8192-11C5-6EDE-8E38D8B916D8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8" y="3973291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7BFBBF-B582-BD76-F74C-95C169ED01F7}"/>
                </a:ext>
              </a:extLst>
            </p:cNvPr>
            <p:cNvCxnSpPr/>
            <p:nvPr/>
          </p:nvCxnSpPr>
          <p:spPr>
            <a:xfrm>
              <a:off x="4200008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51BC82-4278-AE0E-F450-77D1A57DA258}"/>
                </a:ext>
              </a:extLst>
            </p:cNvPr>
            <p:cNvCxnSpPr/>
            <p:nvPr/>
          </p:nvCxnSpPr>
          <p:spPr>
            <a:xfrm>
              <a:off x="3689715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BCB386-7A0F-7B6A-379F-AA109F56D717}"/>
                </a:ext>
              </a:extLst>
            </p:cNvPr>
            <p:cNvCxnSpPr/>
            <p:nvPr/>
          </p:nvCxnSpPr>
          <p:spPr>
            <a:xfrm>
              <a:off x="5002177" y="3892560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D0E1A4-63BD-F9D2-4576-1D7EFE86E7DD}"/>
                </a:ext>
              </a:extLst>
            </p:cNvPr>
            <p:cNvCxnSpPr/>
            <p:nvPr/>
          </p:nvCxnSpPr>
          <p:spPr>
            <a:xfrm>
              <a:off x="4607380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F9D8EF-60F0-6338-75B4-2D3009F8127E}"/>
                </a:ext>
              </a:extLst>
            </p:cNvPr>
            <p:cNvCxnSpPr/>
            <p:nvPr/>
          </p:nvCxnSpPr>
          <p:spPr>
            <a:xfrm>
              <a:off x="3269418" y="391216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15E409D-7ECF-E632-EBFB-0029B4C23132}"/>
              </a:ext>
            </a:extLst>
          </p:cNvPr>
          <p:cNvSpPr/>
          <p:nvPr/>
        </p:nvSpPr>
        <p:spPr>
          <a:xfrm>
            <a:off x="3908609" y="2651834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459182-6225-0550-F021-7BF9F06A9D57}"/>
              </a:ext>
            </a:extLst>
          </p:cNvPr>
          <p:cNvSpPr/>
          <p:nvPr/>
        </p:nvSpPr>
        <p:spPr>
          <a:xfrm>
            <a:off x="3964766" y="3456138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35C7CF-FF15-C74E-F6F0-C3478D4FC194}"/>
              </a:ext>
            </a:extLst>
          </p:cNvPr>
          <p:cNvSpPr/>
          <p:nvPr/>
        </p:nvSpPr>
        <p:spPr>
          <a:xfrm>
            <a:off x="4135036" y="4477847"/>
            <a:ext cx="263214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CF748-6008-CAC0-696E-1890E55E62CA}"/>
              </a:ext>
            </a:extLst>
          </p:cNvPr>
          <p:cNvGrpSpPr/>
          <p:nvPr/>
        </p:nvGrpSpPr>
        <p:grpSpPr>
          <a:xfrm>
            <a:off x="4291875" y="2476517"/>
            <a:ext cx="155073" cy="2054431"/>
            <a:chOff x="3297772" y="1598316"/>
            <a:chExt cx="155073" cy="205443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906CA0-125B-00BA-E112-5F17C88121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AD954C-92A0-EB4C-CE82-7C43A3FFD8C0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F6A2EFB-26F9-A964-C442-CC68E20B7A02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3193D7-3499-0BE3-9712-CE0BB80BDB1E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32FCB3-63FE-7891-E48F-31327E7AD8D7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7487FF-A471-64CB-E0AD-E029A5112A03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C3F3398-0C18-86A9-C8C4-0F6DBB7B2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617" y="2225596"/>
            <a:ext cx="348332" cy="15757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56229178-2B66-3B89-4A69-CB215CDBCF73}"/>
              </a:ext>
            </a:extLst>
          </p:cNvPr>
          <p:cNvSpPr/>
          <p:nvPr/>
        </p:nvSpPr>
        <p:spPr>
          <a:xfrm rot="16200000">
            <a:off x="5018391" y="3347758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9595C0-1346-3499-39AD-936E25126A8E}"/>
              </a:ext>
            </a:extLst>
          </p:cNvPr>
          <p:cNvSpPr/>
          <p:nvPr/>
        </p:nvSpPr>
        <p:spPr>
          <a:xfrm rot="16200000">
            <a:off x="5227819" y="3033019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59D8AD-9436-97C5-7F0E-2220C41E89ED}"/>
              </a:ext>
            </a:extLst>
          </p:cNvPr>
          <p:cNvSpPr/>
          <p:nvPr/>
        </p:nvSpPr>
        <p:spPr>
          <a:xfrm rot="16200000">
            <a:off x="5159853" y="3219010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4B78A99-3A76-AE5F-29E8-24065579D31D}"/>
              </a:ext>
            </a:extLst>
          </p:cNvPr>
          <p:cNvSpPr/>
          <p:nvPr/>
        </p:nvSpPr>
        <p:spPr>
          <a:xfrm rot="16200000">
            <a:off x="5084960" y="3241872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AAF5C8E-E2FA-6EAF-8BD4-B831F6665B60}"/>
              </a:ext>
            </a:extLst>
          </p:cNvPr>
          <p:cNvSpPr/>
          <p:nvPr/>
        </p:nvSpPr>
        <p:spPr>
          <a:xfrm rot="16200000">
            <a:off x="5173377" y="3143427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B93E5FF-2EEF-2837-F677-3845FCFEA120}"/>
              </a:ext>
            </a:extLst>
          </p:cNvPr>
          <p:cNvSpPr/>
          <p:nvPr/>
        </p:nvSpPr>
        <p:spPr>
          <a:xfrm rot="16200000">
            <a:off x="4631383" y="5370980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49B5ACF-ED29-B0BD-8DC6-F5F3F24B4F58}"/>
              </a:ext>
            </a:extLst>
          </p:cNvPr>
          <p:cNvSpPr/>
          <p:nvPr/>
        </p:nvSpPr>
        <p:spPr>
          <a:xfrm rot="16200000">
            <a:off x="4867475" y="5158125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3D25975-24DD-27BD-EFF4-5C5C7910C970}"/>
              </a:ext>
            </a:extLst>
          </p:cNvPr>
          <p:cNvSpPr/>
          <p:nvPr/>
        </p:nvSpPr>
        <p:spPr>
          <a:xfrm>
            <a:off x="3345384" y="4879344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3AC5E1-8427-8741-281D-F3B030F0C1B2}"/>
              </a:ext>
            </a:extLst>
          </p:cNvPr>
          <p:cNvSpPr/>
          <p:nvPr/>
        </p:nvSpPr>
        <p:spPr>
          <a:xfrm>
            <a:off x="2665234" y="543955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CC2DF75-3CD9-292C-76F5-4B0C07DB5787}"/>
              </a:ext>
            </a:extLst>
          </p:cNvPr>
          <p:cNvSpPr/>
          <p:nvPr/>
        </p:nvSpPr>
        <p:spPr>
          <a:xfrm rot="16200000">
            <a:off x="4148757" y="4707895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5A82167-9CFA-446A-AC00-7372691E49C3}"/>
              </a:ext>
            </a:extLst>
          </p:cNvPr>
          <p:cNvSpPr/>
          <p:nvPr/>
        </p:nvSpPr>
        <p:spPr>
          <a:xfrm rot="16200000">
            <a:off x="3992314" y="4848419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C00CA41-1C43-0272-FA59-7D895A6D154E}"/>
              </a:ext>
            </a:extLst>
          </p:cNvPr>
          <p:cNvSpPr/>
          <p:nvPr/>
        </p:nvSpPr>
        <p:spPr>
          <a:xfrm rot="16200000">
            <a:off x="3742596" y="5080602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8A6876-44F8-2689-BEC4-A7866F364185}"/>
              </a:ext>
            </a:extLst>
          </p:cNvPr>
          <p:cNvSpPr/>
          <p:nvPr/>
        </p:nvSpPr>
        <p:spPr>
          <a:xfrm rot="16200000">
            <a:off x="3606857" y="5208335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9E3034-850B-F3FF-4955-4F3D8724CDCE}"/>
              </a:ext>
            </a:extLst>
          </p:cNvPr>
          <p:cNvSpPr/>
          <p:nvPr/>
        </p:nvSpPr>
        <p:spPr>
          <a:xfrm rot="16200000">
            <a:off x="4039037" y="4803627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244953-2F4B-FA88-97C3-F7993C1B2426}"/>
              </a:ext>
            </a:extLst>
          </p:cNvPr>
          <p:cNvSpPr/>
          <p:nvPr/>
        </p:nvSpPr>
        <p:spPr>
          <a:xfrm rot="16200000">
            <a:off x="4890334" y="5263754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EE891A2-451D-CCB5-0855-BC843C44D096}"/>
              </a:ext>
            </a:extLst>
          </p:cNvPr>
          <p:cNvSpPr/>
          <p:nvPr/>
        </p:nvSpPr>
        <p:spPr>
          <a:xfrm rot="16200000">
            <a:off x="4585664" y="5513255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1FA99AF-80EC-FA2F-C1D5-55DE22DE1A22}"/>
              </a:ext>
            </a:extLst>
          </p:cNvPr>
          <p:cNvSpPr/>
          <p:nvPr/>
        </p:nvSpPr>
        <p:spPr>
          <a:xfrm rot="16200000">
            <a:off x="4683712" y="5446880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49CCE7-536F-D764-6D14-D1F8CA1F531D}"/>
              </a:ext>
            </a:extLst>
          </p:cNvPr>
          <p:cNvSpPr/>
          <p:nvPr/>
        </p:nvSpPr>
        <p:spPr>
          <a:xfrm rot="16200000">
            <a:off x="4786120" y="5273746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C199E7-7C57-6B5A-F252-9310B8EF4059}"/>
              </a:ext>
            </a:extLst>
          </p:cNvPr>
          <p:cNvSpPr/>
          <p:nvPr/>
        </p:nvSpPr>
        <p:spPr>
          <a:xfrm>
            <a:off x="5269412" y="4504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D0CAC4D-D8BD-0595-151E-A8AF55BB7AAE}"/>
              </a:ext>
            </a:extLst>
          </p:cNvPr>
          <p:cNvSpPr/>
          <p:nvPr/>
        </p:nvSpPr>
        <p:spPr>
          <a:xfrm>
            <a:off x="5209294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89F835F-761A-1ADB-ABAF-FF4A85A41A33}"/>
              </a:ext>
            </a:extLst>
          </p:cNvPr>
          <p:cNvSpPr/>
          <p:nvPr/>
        </p:nvSpPr>
        <p:spPr>
          <a:xfrm>
            <a:off x="5239513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7837AE0-31E3-49BF-E10E-683E5E0E0E4D}"/>
              </a:ext>
            </a:extLst>
          </p:cNvPr>
          <p:cNvSpPr/>
          <p:nvPr/>
        </p:nvSpPr>
        <p:spPr>
          <a:xfrm>
            <a:off x="5180926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A5F1885-A82C-85C0-5F3D-C07534927819}"/>
              </a:ext>
            </a:extLst>
          </p:cNvPr>
          <p:cNvSpPr/>
          <p:nvPr/>
        </p:nvSpPr>
        <p:spPr>
          <a:xfrm>
            <a:off x="5346810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96D8B7A-1F35-F699-55E4-99CDCCD58897}"/>
              </a:ext>
            </a:extLst>
          </p:cNvPr>
          <p:cNvSpPr/>
          <p:nvPr/>
        </p:nvSpPr>
        <p:spPr>
          <a:xfrm>
            <a:off x="5391602" y="45050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5C7DBE3-6535-BC98-8F70-819EF27B5CB4}"/>
              </a:ext>
            </a:extLst>
          </p:cNvPr>
          <p:cNvSpPr/>
          <p:nvPr/>
        </p:nvSpPr>
        <p:spPr>
          <a:xfrm>
            <a:off x="515323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4834A22-1C5C-786D-9F40-FB62CAFD54FF}"/>
              </a:ext>
            </a:extLst>
          </p:cNvPr>
          <p:cNvSpPr/>
          <p:nvPr/>
        </p:nvSpPr>
        <p:spPr>
          <a:xfrm>
            <a:off x="5310087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AFA0972-B790-7163-9245-C3045180EDC4}"/>
              </a:ext>
            </a:extLst>
          </p:cNvPr>
          <p:cNvSpPr/>
          <p:nvPr/>
        </p:nvSpPr>
        <p:spPr>
          <a:xfrm>
            <a:off x="512003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212F77-13AF-0328-052B-741C63B8669B}"/>
              </a:ext>
            </a:extLst>
          </p:cNvPr>
          <p:cNvSpPr/>
          <p:nvPr/>
        </p:nvSpPr>
        <p:spPr>
          <a:xfrm>
            <a:off x="5410372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18C275F-49D2-A5EF-3AAB-BF173F30DD3E}"/>
              </a:ext>
            </a:extLst>
          </p:cNvPr>
          <p:cNvSpPr/>
          <p:nvPr/>
        </p:nvSpPr>
        <p:spPr>
          <a:xfrm rot="16200000">
            <a:off x="4348126" y="283973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2F6F161-ACE5-FC80-0D98-D8D074B95C4E}"/>
              </a:ext>
            </a:extLst>
          </p:cNvPr>
          <p:cNvSpPr/>
          <p:nvPr/>
        </p:nvSpPr>
        <p:spPr>
          <a:xfrm rot="16200000">
            <a:off x="4348125" y="2795714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211158A-D3CC-7F6B-6453-E648BD9A42B4}"/>
              </a:ext>
            </a:extLst>
          </p:cNvPr>
          <p:cNvSpPr/>
          <p:nvPr/>
        </p:nvSpPr>
        <p:spPr>
          <a:xfrm rot="16200000">
            <a:off x="4348124" y="275208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EEE8BED-D377-0D4C-7248-7EC3F3FB00D4}"/>
              </a:ext>
            </a:extLst>
          </p:cNvPr>
          <p:cNvSpPr/>
          <p:nvPr/>
        </p:nvSpPr>
        <p:spPr>
          <a:xfrm rot="16200000">
            <a:off x="4349748" y="2712392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E82E2BF-3E9D-1DF5-D454-8B7DE607C0E4}"/>
              </a:ext>
            </a:extLst>
          </p:cNvPr>
          <p:cNvSpPr/>
          <p:nvPr/>
        </p:nvSpPr>
        <p:spPr>
          <a:xfrm rot="16200000">
            <a:off x="4348123" y="287903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8C7C09F-DDDF-F1E4-944D-FDF8425A92DA}"/>
              </a:ext>
            </a:extLst>
          </p:cNvPr>
          <p:cNvSpPr/>
          <p:nvPr/>
        </p:nvSpPr>
        <p:spPr>
          <a:xfrm rot="16200000">
            <a:off x="4345786" y="432367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2B018C5-C792-9447-1CD0-D6ED64A93B0D}"/>
              </a:ext>
            </a:extLst>
          </p:cNvPr>
          <p:cNvSpPr/>
          <p:nvPr/>
        </p:nvSpPr>
        <p:spPr>
          <a:xfrm rot="16200000">
            <a:off x="4345785" y="427965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390F5E2-FD9D-E80C-05AE-1B91B1D1C050}"/>
              </a:ext>
            </a:extLst>
          </p:cNvPr>
          <p:cNvSpPr/>
          <p:nvPr/>
        </p:nvSpPr>
        <p:spPr>
          <a:xfrm rot="16200000">
            <a:off x="4345784" y="423602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128FE9B-8664-7803-E903-9FE5164A9ABD}"/>
              </a:ext>
            </a:extLst>
          </p:cNvPr>
          <p:cNvSpPr/>
          <p:nvPr/>
        </p:nvSpPr>
        <p:spPr>
          <a:xfrm rot="16200000">
            <a:off x="4347408" y="4196333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E7F2FA7-8E52-91A3-2CA4-A3992709CEC4}"/>
              </a:ext>
            </a:extLst>
          </p:cNvPr>
          <p:cNvSpPr/>
          <p:nvPr/>
        </p:nvSpPr>
        <p:spPr>
          <a:xfrm rot="16200000">
            <a:off x="4345783" y="436297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7A6230-6175-B58D-8AE2-75238973F024}"/>
              </a:ext>
            </a:extLst>
          </p:cNvPr>
          <p:cNvSpPr/>
          <p:nvPr/>
        </p:nvSpPr>
        <p:spPr>
          <a:xfrm>
            <a:off x="215831" y="1694031"/>
            <a:ext cx="161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latin typeface="Georgia"/>
              </a:rPr>
              <a:t>3-Dimensions</a:t>
            </a:r>
            <a:endParaRPr lang="en-CH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2B3E049-CB88-8E0E-4BAE-9C56EED700A9}"/>
              </a:ext>
            </a:extLst>
          </p:cNvPr>
          <p:cNvSpPr/>
          <p:nvPr/>
        </p:nvSpPr>
        <p:spPr>
          <a:xfrm rot="16200000">
            <a:off x="3782765" y="5046703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530E757-0467-FBFF-B7B4-6CDDF9631C58}"/>
              </a:ext>
            </a:extLst>
          </p:cNvPr>
          <p:cNvSpPr/>
          <p:nvPr/>
        </p:nvSpPr>
        <p:spPr>
          <a:xfrm rot="16200000">
            <a:off x="3885749" y="4951390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BC55A95-29AF-37C4-08EF-FE08A0DEC85A}"/>
              </a:ext>
            </a:extLst>
          </p:cNvPr>
          <p:cNvSpPr/>
          <p:nvPr/>
        </p:nvSpPr>
        <p:spPr>
          <a:xfrm rot="16200000">
            <a:off x="4089317" y="4762062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E8B5235-A230-2798-EE23-7A89297D345C}"/>
              </a:ext>
            </a:extLst>
          </p:cNvPr>
          <p:cNvSpPr/>
          <p:nvPr/>
        </p:nvSpPr>
        <p:spPr>
          <a:xfrm rot="16200000">
            <a:off x="3564757" y="5251281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935CE68-3071-E514-BD24-1352B1E818FA}"/>
              </a:ext>
            </a:extLst>
          </p:cNvPr>
          <p:cNvSpPr/>
          <p:nvPr/>
        </p:nvSpPr>
        <p:spPr>
          <a:xfrm rot="16200000">
            <a:off x="3522657" y="5294227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25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D58F9A8-4B43-2A4A-CD5C-325E304346F3}"/>
              </a:ext>
            </a:extLst>
          </p:cNvPr>
          <p:cNvGrpSpPr/>
          <p:nvPr/>
        </p:nvGrpSpPr>
        <p:grpSpPr>
          <a:xfrm rot="13615115">
            <a:off x="3543930" y="4215524"/>
            <a:ext cx="155073" cy="2054431"/>
            <a:chOff x="3297772" y="1598316"/>
            <a:chExt cx="155073" cy="205443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ECA39DB-D538-B003-938F-59AC23A15A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96207B4-9D3E-C1DF-AD08-F3F0EC8D7551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6A064F-94B1-3276-789B-8EB87E5388B6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E8D4B3-7757-238A-24FF-8014B15421A0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E96513-B6F4-183B-85A6-EBE2DEC81145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380A10-2E0B-AA47-86B0-08A6ED3F7C36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7FE1A2-E01F-5146-A011-C5706901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59" y="3346395"/>
            <a:ext cx="618868" cy="238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8A8AE-DC0A-2540-8413-B1C30FA56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05" y="6000247"/>
            <a:ext cx="506230" cy="259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661DC-08D6-F948-8E7B-1CFCB2B86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378" y="4429621"/>
            <a:ext cx="391362" cy="195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6C37C2-1C2B-4641-8381-F3689FB46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453" y="3173053"/>
            <a:ext cx="497964" cy="2945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783C7A2-6520-C9B1-A68A-F55C91E122BB}"/>
              </a:ext>
            </a:extLst>
          </p:cNvPr>
          <p:cNvSpPr/>
          <p:nvPr/>
        </p:nvSpPr>
        <p:spPr>
          <a:xfrm>
            <a:off x="5912955" y="45387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EFFB68-212B-B218-C603-95086A18A17B}"/>
              </a:ext>
            </a:extLst>
          </p:cNvPr>
          <p:cNvSpPr/>
          <p:nvPr/>
        </p:nvSpPr>
        <p:spPr>
          <a:xfrm>
            <a:off x="5152271" y="4523285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F7ECA-1FA0-DBBD-C347-6893A5FB264C}"/>
              </a:ext>
            </a:extLst>
          </p:cNvPr>
          <p:cNvGrpSpPr/>
          <p:nvPr/>
        </p:nvGrpSpPr>
        <p:grpSpPr>
          <a:xfrm>
            <a:off x="4374284" y="4451360"/>
            <a:ext cx="2054431" cy="155073"/>
            <a:chOff x="3268498" y="3892560"/>
            <a:chExt cx="2054431" cy="1550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E1386-8192-11C5-6EDE-8E38D8B916D8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8" y="3973291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7BFBBF-B582-BD76-F74C-95C169ED01F7}"/>
                </a:ext>
              </a:extLst>
            </p:cNvPr>
            <p:cNvCxnSpPr/>
            <p:nvPr/>
          </p:nvCxnSpPr>
          <p:spPr>
            <a:xfrm>
              <a:off x="4200008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51BC82-4278-AE0E-F450-77D1A57DA258}"/>
                </a:ext>
              </a:extLst>
            </p:cNvPr>
            <p:cNvCxnSpPr/>
            <p:nvPr/>
          </p:nvCxnSpPr>
          <p:spPr>
            <a:xfrm>
              <a:off x="3689715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BCB386-7A0F-7B6A-379F-AA109F56D717}"/>
                </a:ext>
              </a:extLst>
            </p:cNvPr>
            <p:cNvCxnSpPr/>
            <p:nvPr/>
          </p:nvCxnSpPr>
          <p:spPr>
            <a:xfrm>
              <a:off x="5002177" y="3892560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D0E1A4-63BD-F9D2-4576-1D7EFE86E7DD}"/>
                </a:ext>
              </a:extLst>
            </p:cNvPr>
            <p:cNvCxnSpPr/>
            <p:nvPr/>
          </p:nvCxnSpPr>
          <p:spPr>
            <a:xfrm>
              <a:off x="4607380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F9D8EF-60F0-6338-75B4-2D3009F8127E}"/>
                </a:ext>
              </a:extLst>
            </p:cNvPr>
            <p:cNvCxnSpPr/>
            <p:nvPr/>
          </p:nvCxnSpPr>
          <p:spPr>
            <a:xfrm>
              <a:off x="3269418" y="391216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15E409D-7ECF-E632-EBFB-0029B4C23132}"/>
              </a:ext>
            </a:extLst>
          </p:cNvPr>
          <p:cNvSpPr/>
          <p:nvPr/>
        </p:nvSpPr>
        <p:spPr>
          <a:xfrm>
            <a:off x="3908609" y="2651834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459182-6225-0550-F021-7BF9F06A9D57}"/>
              </a:ext>
            </a:extLst>
          </p:cNvPr>
          <p:cNvSpPr/>
          <p:nvPr/>
        </p:nvSpPr>
        <p:spPr>
          <a:xfrm>
            <a:off x="3964766" y="3456138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35C7CF-FF15-C74E-F6F0-C3478D4FC194}"/>
              </a:ext>
            </a:extLst>
          </p:cNvPr>
          <p:cNvSpPr/>
          <p:nvPr/>
        </p:nvSpPr>
        <p:spPr>
          <a:xfrm>
            <a:off x="4135036" y="4477847"/>
            <a:ext cx="263214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0</a:t>
            </a:r>
            <a:endParaRPr lang="en-CH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CF748-6008-CAC0-696E-1890E55E62CA}"/>
              </a:ext>
            </a:extLst>
          </p:cNvPr>
          <p:cNvGrpSpPr/>
          <p:nvPr/>
        </p:nvGrpSpPr>
        <p:grpSpPr>
          <a:xfrm>
            <a:off x="4291875" y="2476517"/>
            <a:ext cx="155073" cy="2054431"/>
            <a:chOff x="3297772" y="1598316"/>
            <a:chExt cx="155073" cy="205443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906CA0-125B-00BA-E112-5F17C88121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AD954C-92A0-EB4C-CE82-7C43A3FFD8C0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F6A2EFB-26F9-A964-C442-CC68E20B7A02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3193D7-3499-0BE3-9712-CE0BB80BDB1E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32FCB3-63FE-7891-E48F-31327E7AD8D7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7487FF-A471-64CB-E0AD-E029A5112A03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C3F3398-0C18-86A9-C8C4-0F6DBB7B2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617" y="2225596"/>
            <a:ext cx="348332" cy="15757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F3D25975-24DD-27BD-EFF4-5C5C7910C970}"/>
              </a:ext>
            </a:extLst>
          </p:cNvPr>
          <p:cNvSpPr/>
          <p:nvPr/>
        </p:nvSpPr>
        <p:spPr>
          <a:xfrm>
            <a:off x="3345384" y="4879344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50</a:t>
            </a:r>
            <a:endParaRPr lang="en-CH" sz="10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3AC5E1-8427-8741-281D-F3B030F0C1B2}"/>
              </a:ext>
            </a:extLst>
          </p:cNvPr>
          <p:cNvSpPr/>
          <p:nvPr/>
        </p:nvSpPr>
        <p:spPr>
          <a:xfrm>
            <a:off x="2665234" y="543955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100</a:t>
            </a:r>
            <a:endParaRPr lang="en-CH" sz="10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CC2DF75-3CD9-292C-76F5-4B0C07DB5787}"/>
              </a:ext>
            </a:extLst>
          </p:cNvPr>
          <p:cNvSpPr/>
          <p:nvPr/>
        </p:nvSpPr>
        <p:spPr>
          <a:xfrm rot="16200000">
            <a:off x="4148757" y="4707895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5A82167-9CFA-446A-AC00-7372691E49C3}"/>
              </a:ext>
            </a:extLst>
          </p:cNvPr>
          <p:cNvSpPr/>
          <p:nvPr/>
        </p:nvSpPr>
        <p:spPr>
          <a:xfrm rot="16200000">
            <a:off x="3992314" y="4848419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C00CA41-1C43-0272-FA59-7D895A6D154E}"/>
              </a:ext>
            </a:extLst>
          </p:cNvPr>
          <p:cNvSpPr/>
          <p:nvPr/>
        </p:nvSpPr>
        <p:spPr>
          <a:xfrm rot="16200000">
            <a:off x="3742596" y="5080602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8A6876-44F8-2689-BEC4-A7866F364185}"/>
              </a:ext>
            </a:extLst>
          </p:cNvPr>
          <p:cNvSpPr/>
          <p:nvPr/>
        </p:nvSpPr>
        <p:spPr>
          <a:xfrm rot="16200000">
            <a:off x="3606857" y="5208335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9E3034-850B-F3FF-4955-4F3D8724CDCE}"/>
              </a:ext>
            </a:extLst>
          </p:cNvPr>
          <p:cNvSpPr/>
          <p:nvPr/>
        </p:nvSpPr>
        <p:spPr>
          <a:xfrm rot="16200000">
            <a:off x="4039037" y="4803627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C199E7-7C57-6B5A-F252-9310B8EF4059}"/>
              </a:ext>
            </a:extLst>
          </p:cNvPr>
          <p:cNvSpPr/>
          <p:nvPr/>
        </p:nvSpPr>
        <p:spPr>
          <a:xfrm>
            <a:off x="5269412" y="4504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D0CAC4D-D8BD-0595-151E-A8AF55BB7AAE}"/>
              </a:ext>
            </a:extLst>
          </p:cNvPr>
          <p:cNvSpPr/>
          <p:nvPr/>
        </p:nvSpPr>
        <p:spPr>
          <a:xfrm>
            <a:off x="5209294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89F835F-761A-1ADB-ABAF-FF4A85A41A33}"/>
              </a:ext>
            </a:extLst>
          </p:cNvPr>
          <p:cNvSpPr/>
          <p:nvPr/>
        </p:nvSpPr>
        <p:spPr>
          <a:xfrm>
            <a:off x="5239513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7837AE0-31E3-49BF-E10E-683E5E0E0E4D}"/>
              </a:ext>
            </a:extLst>
          </p:cNvPr>
          <p:cNvSpPr/>
          <p:nvPr/>
        </p:nvSpPr>
        <p:spPr>
          <a:xfrm>
            <a:off x="5180926" y="45044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A5F1885-A82C-85C0-5F3D-C07534927819}"/>
              </a:ext>
            </a:extLst>
          </p:cNvPr>
          <p:cNvSpPr/>
          <p:nvPr/>
        </p:nvSpPr>
        <p:spPr>
          <a:xfrm>
            <a:off x="5346810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96D8B7A-1F35-F699-55E4-99CDCCD58897}"/>
              </a:ext>
            </a:extLst>
          </p:cNvPr>
          <p:cNvSpPr/>
          <p:nvPr/>
        </p:nvSpPr>
        <p:spPr>
          <a:xfrm>
            <a:off x="5391602" y="45050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5C7DBE3-6535-BC98-8F70-819EF27B5CB4}"/>
              </a:ext>
            </a:extLst>
          </p:cNvPr>
          <p:cNvSpPr/>
          <p:nvPr/>
        </p:nvSpPr>
        <p:spPr>
          <a:xfrm>
            <a:off x="515323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4834A22-1C5C-786D-9F40-FB62CAFD54FF}"/>
              </a:ext>
            </a:extLst>
          </p:cNvPr>
          <p:cNvSpPr/>
          <p:nvPr/>
        </p:nvSpPr>
        <p:spPr>
          <a:xfrm>
            <a:off x="5310087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AFA0972-B790-7163-9245-C3045180EDC4}"/>
              </a:ext>
            </a:extLst>
          </p:cNvPr>
          <p:cNvSpPr/>
          <p:nvPr/>
        </p:nvSpPr>
        <p:spPr>
          <a:xfrm>
            <a:off x="5120035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212F77-13AF-0328-052B-741C63B8669B}"/>
              </a:ext>
            </a:extLst>
          </p:cNvPr>
          <p:cNvSpPr/>
          <p:nvPr/>
        </p:nvSpPr>
        <p:spPr>
          <a:xfrm>
            <a:off x="5410372" y="450443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18C275F-49D2-A5EF-3AAB-BF173F30DD3E}"/>
              </a:ext>
            </a:extLst>
          </p:cNvPr>
          <p:cNvSpPr/>
          <p:nvPr/>
        </p:nvSpPr>
        <p:spPr>
          <a:xfrm rot="16200000">
            <a:off x="4348126" y="283973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2F6F161-ACE5-FC80-0D98-D8D074B95C4E}"/>
              </a:ext>
            </a:extLst>
          </p:cNvPr>
          <p:cNvSpPr/>
          <p:nvPr/>
        </p:nvSpPr>
        <p:spPr>
          <a:xfrm rot="16200000">
            <a:off x="4348125" y="2795714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211158A-D3CC-7F6B-6453-E648BD9A42B4}"/>
              </a:ext>
            </a:extLst>
          </p:cNvPr>
          <p:cNvSpPr/>
          <p:nvPr/>
        </p:nvSpPr>
        <p:spPr>
          <a:xfrm rot="16200000">
            <a:off x="4348124" y="275208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EEE8BED-D377-0D4C-7248-7EC3F3FB00D4}"/>
              </a:ext>
            </a:extLst>
          </p:cNvPr>
          <p:cNvSpPr/>
          <p:nvPr/>
        </p:nvSpPr>
        <p:spPr>
          <a:xfrm rot="16200000">
            <a:off x="4349748" y="2712392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E82E2BF-3E9D-1DF5-D454-8B7DE607C0E4}"/>
              </a:ext>
            </a:extLst>
          </p:cNvPr>
          <p:cNvSpPr/>
          <p:nvPr/>
        </p:nvSpPr>
        <p:spPr>
          <a:xfrm rot="16200000">
            <a:off x="4348123" y="287903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8C7C09F-DDDF-F1E4-944D-FDF8425A92DA}"/>
              </a:ext>
            </a:extLst>
          </p:cNvPr>
          <p:cNvSpPr/>
          <p:nvPr/>
        </p:nvSpPr>
        <p:spPr>
          <a:xfrm rot="16200000">
            <a:off x="4345786" y="4323676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2B018C5-C792-9447-1CD0-D6ED64A93B0D}"/>
              </a:ext>
            </a:extLst>
          </p:cNvPr>
          <p:cNvSpPr/>
          <p:nvPr/>
        </p:nvSpPr>
        <p:spPr>
          <a:xfrm rot="16200000">
            <a:off x="4345785" y="4279655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390F5E2-FD9D-E80C-05AE-1B91B1D1C050}"/>
              </a:ext>
            </a:extLst>
          </p:cNvPr>
          <p:cNvSpPr/>
          <p:nvPr/>
        </p:nvSpPr>
        <p:spPr>
          <a:xfrm rot="16200000">
            <a:off x="4345784" y="423602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128FE9B-8664-7803-E903-9FE5164A9ABD}"/>
              </a:ext>
            </a:extLst>
          </p:cNvPr>
          <p:cNvSpPr/>
          <p:nvPr/>
        </p:nvSpPr>
        <p:spPr>
          <a:xfrm rot="16200000">
            <a:off x="4347408" y="4196333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E7F2FA7-8E52-91A3-2CA4-A3992709CEC4}"/>
              </a:ext>
            </a:extLst>
          </p:cNvPr>
          <p:cNvSpPr/>
          <p:nvPr/>
        </p:nvSpPr>
        <p:spPr>
          <a:xfrm rot="16200000">
            <a:off x="4345783" y="4362977"/>
            <a:ext cx="45719" cy="45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7A6230-6175-B58D-8AE2-75238973F024}"/>
              </a:ext>
            </a:extLst>
          </p:cNvPr>
          <p:cNvSpPr/>
          <p:nvPr/>
        </p:nvSpPr>
        <p:spPr>
          <a:xfrm>
            <a:off x="215831" y="1694031"/>
            <a:ext cx="161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latin typeface="Georgia"/>
              </a:rPr>
              <a:t>n-Dimensions</a:t>
            </a:r>
            <a:endParaRPr lang="en-CH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2B3E049-CB88-8E0E-4BAE-9C56EED700A9}"/>
              </a:ext>
            </a:extLst>
          </p:cNvPr>
          <p:cNvSpPr/>
          <p:nvPr/>
        </p:nvSpPr>
        <p:spPr>
          <a:xfrm rot="16200000">
            <a:off x="3782765" y="5046703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530E757-0467-FBFF-B7B4-6CDDF9631C58}"/>
              </a:ext>
            </a:extLst>
          </p:cNvPr>
          <p:cNvSpPr/>
          <p:nvPr/>
        </p:nvSpPr>
        <p:spPr>
          <a:xfrm rot="16200000">
            <a:off x="3885749" y="4951390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BC55A95-29AF-37C4-08EF-FE08A0DEC85A}"/>
              </a:ext>
            </a:extLst>
          </p:cNvPr>
          <p:cNvSpPr/>
          <p:nvPr/>
        </p:nvSpPr>
        <p:spPr>
          <a:xfrm rot="16200000">
            <a:off x="4089317" y="4762062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E8B5235-A230-2798-EE23-7A89297D345C}"/>
              </a:ext>
            </a:extLst>
          </p:cNvPr>
          <p:cNvSpPr/>
          <p:nvPr/>
        </p:nvSpPr>
        <p:spPr>
          <a:xfrm rot="16200000">
            <a:off x="3564757" y="5251281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935CE68-3071-E514-BD24-1352B1E818FA}"/>
              </a:ext>
            </a:extLst>
          </p:cNvPr>
          <p:cNvSpPr/>
          <p:nvPr/>
        </p:nvSpPr>
        <p:spPr>
          <a:xfrm rot="16200000">
            <a:off x="3522657" y="5294227"/>
            <a:ext cx="45719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E0CAF14-F534-0819-D768-7116D3EE122B}"/>
              </a:ext>
            </a:extLst>
          </p:cNvPr>
          <p:cNvGrpSpPr/>
          <p:nvPr/>
        </p:nvGrpSpPr>
        <p:grpSpPr>
          <a:xfrm rot="18055386">
            <a:off x="3420444" y="2978726"/>
            <a:ext cx="155073" cy="2054431"/>
            <a:chOff x="3297772" y="1598316"/>
            <a:chExt cx="155073" cy="205443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499E6E2-0F47-88B8-F2AF-5E8284F53ED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47103C4-594C-4339-82DC-69B52831D57B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C3A8EC7-C6F3-A432-17AF-F947951198A6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84E5102-693F-85B2-CDE0-E7C7DAB8F9E9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020F1C-BD87-0C40-1961-A51C6329294E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139DB42-2219-CBD6-22F7-20603E0C83E0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3A8B4A-7BFC-49C2-65C3-5453B871F655}"/>
              </a:ext>
            </a:extLst>
          </p:cNvPr>
          <p:cNvGrpSpPr/>
          <p:nvPr/>
        </p:nvGrpSpPr>
        <p:grpSpPr>
          <a:xfrm rot="3740628">
            <a:off x="5258779" y="3009505"/>
            <a:ext cx="155073" cy="2054431"/>
            <a:chOff x="3297772" y="1598316"/>
            <a:chExt cx="155073" cy="2054431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262E701-7F32-CE51-E07D-4D74A5A8F8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1CE722-EDCD-15D8-FB45-56694D1F1942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EAD6F2-6351-DA20-B791-5C839ABE0BFF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BAA168E-11FD-8328-7066-CBE8FB91586D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F2CF084-2579-85F7-73B6-F6A5C1ED0A64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8392752-F2FD-F409-A08C-BAAA92998A66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74A6224A-EC7C-E711-67EA-908A0DCE6605}"/>
              </a:ext>
            </a:extLst>
          </p:cNvPr>
          <p:cNvSpPr/>
          <p:nvPr/>
        </p:nvSpPr>
        <p:spPr>
          <a:xfrm>
            <a:off x="4722480" y="4327934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DB46BEF-F6E3-2FB8-342A-87D7CB30D432}"/>
              </a:ext>
            </a:extLst>
          </p:cNvPr>
          <p:cNvSpPr/>
          <p:nvPr/>
        </p:nvSpPr>
        <p:spPr>
          <a:xfrm>
            <a:off x="4852430" y="4268408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32A4EA-2738-7060-DE45-7B90314546C1}"/>
              </a:ext>
            </a:extLst>
          </p:cNvPr>
          <p:cNvSpPr/>
          <p:nvPr/>
        </p:nvSpPr>
        <p:spPr>
          <a:xfrm>
            <a:off x="5269412" y="403885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BE0C936-EA46-B0EB-3B64-99CCDFC21A46}"/>
              </a:ext>
            </a:extLst>
          </p:cNvPr>
          <p:cNvSpPr/>
          <p:nvPr/>
        </p:nvSpPr>
        <p:spPr>
          <a:xfrm>
            <a:off x="5459103" y="394855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22E2E58-F6D1-D091-A12A-10CFF42DB03F}"/>
              </a:ext>
            </a:extLst>
          </p:cNvPr>
          <p:cNvSpPr/>
          <p:nvPr/>
        </p:nvSpPr>
        <p:spPr>
          <a:xfrm>
            <a:off x="5519289" y="3909161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F9C8D39-25E7-2560-ED3F-981D8E115325}"/>
              </a:ext>
            </a:extLst>
          </p:cNvPr>
          <p:cNvSpPr/>
          <p:nvPr/>
        </p:nvSpPr>
        <p:spPr>
          <a:xfrm>
            <a:off x="5699592" y="3813475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D785B4A-727C-2506-EEA8-A05663C1E70F}"/>
              </a:ext>
            </a:extLst>
          </p:cNvPr>
          <p:cNvSpPr/>
          <p:nvPr/>
        </p:nvSpPr>
        <p:spPr>
          <a:xfrm>
            <a:off x="5800647" y="3767255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A6D98FD-C88F-8D6C-0C7C-C917A545022D}"/>
              </a:ext>
            </a:extLst>
          </p:cNvPr>
          <p:cNvSpPr/>
          <p:nvPr/>
        </p:nvSpPr>
        <p:spPr>
          <a:xfrm>
            <a:off x="5759073" y="3790114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C2A1F0C-C3A9-EF8A-2830-1DE675C07C7D}"/>
              </a:ext>
            </a:extLst>
          </p:cNvPr>
          <p:cNvSpPr/>
          <p:nvPr/>
        </p:nvSpPr>
        <p:spPr>
          <a:xfrm>
            <a:off x="5395327" y="397748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6AB3527-EB6A-3EC6-21D4-25047193373A}"/>
              </a:ext>
            </a:extLst>
          </p:cNvPr>
          <p:cNvSpPr/>
          <p:nvPr/>
        </p:nvSpPr>
        <p:spPr>
          <a:xfrm>
            <a:off x="4904977" y="4244518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A77752E-92D1-56BA-00CA-986D815603CF}"/>
              </a:ext>
            </a:extLst>
          </p:cNvPr>
          <p:cNvSpPr/>
          <p:nvPr/>
        </p:nvSpPr>
        <p:spPr>
          <a:xfrm>
            <a:off x="5328185" y="4003201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9E17B35-13DA-EEB3-65CC-B09A7CE969DD}"/>
              </a:ext>
            </a:extLst>
          </p:cNvPr>
          <p:cNvSpPr/>
          <p:nvPr/>
        </p:nvSpPr>
        <p:spPr>
          <a:xfrm rot="16200000">
            <a:off x="2950631" y="3672263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9CE4DEA-1DAB-7751-83CC-F979E2017FFD}"/>
              </a:ext>
            </a:extLst>
          </p:cNvPr>
          <p:cNvSpPr/>
          <p:nvPr/>
        </p:nvSpPr>
        <p:spPr>
          <a:xfrm rot="16200000">
            <a:off x="3012770" y="3695122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23F6A9-B304-D58F-7C1D-CF20BC17B6C7}"/>
              </a:ext>
            </a:extLst>
          </p:cNvPr>
          <p:cNvSpPr/>
          <p:nvPr/>
        </p:nvSpPr>
        <p:spPr>
          <a:xfrm rot="16200000">
            <a:off x="3070445" y="3737258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C5C72F7-C3F4-7AE1-CEF3-067561ECE6C2}"/>
              </a:ext>
            </a:extLst>
          </p:cNvPr>
          <p:cNvSpPr/>
          <p:nvPr/>
        </p:nvSpPr>
        <p:spPr>
          <a:xfrm rot="16200000">
            <a:off x="3043048" y="371707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BC2DA7D-218C-B5CD-43FE-0C60ECC982AC}"/>
              </a:ext>
            </a:extLst>
          </p:cNvPr>
          <p:cNvSpPr/>
          <p:nvPr/>
        </p:nvSpPr>
        <p:spPr>
          <a:xfrm rot="16200000">
            <a:off x="2979469" y="3686555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0FEF08D-16A7-9AE1-CFC3-35637A81C9ED}"/>
              </a:ext>
            </a:extLst>
          </p:cNvPr>
          <p:cNvSpPr/>
          <p:nvPr/>
        </p:nvSpPr>
        <p:spPr>
          <a:xfrm rot="16200000">
            <a:off x="2967999" y="3694218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6ED88B7-987C-CD82-5CBF-98A4D58487EA}"/>
              </a:ext>
            </a:extLst>
          </p:cNvPr>
          <p:cNvSpPr/>
          <p:nvPr/>
        </p:nvSpPr>
        <p:spPr>
          <a:xfrm rot="16200000">
            <a:off x="4171082" y="4396773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BC626DE-E08F-6EB9-86EE-A53154FD36E7}"/>
              </a:ext>
            </a:extLst>
          </p:cNvPr>
          <p:cNvSpPr/>
          <p:nvPr/>
        </p:nvSpPr>
        <p:spPr>
          <a:xfrm rot="16200000">
            <a:off x="3013297" y="3723257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954F1CA-C2DD-53FD-C7E5-4B2546260557}"/>
              </a:ext>
            </a:extLst>
          </p:cNvPr>
          <p:cNvSpPr/>
          <p:nvPr/>
        </p:nvSpPr>
        <p:spPr>
          <a:xfrm rot="16200000">
            <a:off x="3735877" y="413908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6368488-DFC0-CA04-3051-D4E27E960D1D}"/>
              </a:ext>
            </a:extLst>
          </p:cNvPr>
          <p:cNvSpPr/>
          <p:nvPr/>
        </p:nvSpPr>
        <p:spPr>
          <a:xfrm rot="16200000">
            <a:off x="4122766" y="4368367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1AF4FC7-6CD8-837E-BC60-8C6956FF37E4}"/>
              </a:ext>
            </a:extLst>
          </p:cNvPr>
          <p:cNvSpPr/>
          <p:nvPr/>
        </p:nvSpPr>
        <p:spPr>
          <a:xfrm rot="5660737">
            <a:off x="4774307" y="4618149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8F1740-33D9-A9F6-1299-D82D2457D51C}"/>
              </a:ext>
            </a:extLst>
          </p:cNvPr>
          <p:cNvGrpSpPr/>
          <p:nvPr/>
        </p:nvGrpSpPr>
        <p:grpSpPr>
          <a:xfrm>
            <a:off x="3690610" y="3761873"/>
            <a:ext cx="1591983" cy="1354083"/>
            <a:chOff x="5920021" y="5104963"/>
            <a:chExt cx="1591983" cy="135408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CB33B18-95B3-6C42-E520-C6B436ECBF5D}"/>
                </a:ext>
              </a:extLst>
            </p:cNvPr>
            <p:cNvSpPr/>
            <p:nvPr/>
          </p:nvSpPr>
          <p:spPr>
            <a:xfrm rot="16200000">
              <a:off x="7129571" y="59846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1BADC7-A59C-7D3C-5876-B55BF15EFC1B}"/>
                </a:ext>
              </a:extLst>
            </p:cNvPr>
            <p:cNvSpPr/>
            <p:nvPr/>
          </p:nvSpPr>
          <p:spPr>
            <a:xfrm rot="16200000">
              <a:off x="6919734" y="6009257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EFCD9B4-93EF-728E-62E4-2AEE95A898BD}"/>
                </a:ext>
              </a:extLst>
            </p:cNvPr>
            <p:cNvSpPr/>
            <p:nvPr/>
          </p:nvSpPr>
          <p:spPr>
            <a:xfrm rot="5660737">
              <a:off x="7281971" y="61370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AD21553-36BA-9A54-F732-2B385D010363}"/>
                </a:ext>
              </a:extLst>
            </p:cNvPr>
            <p:cNvSpPr/>
            <p:nvPr/>
          </p:nvSpPr>
          <p:spPr>
            <a:xfrm rot="5660737">
              <a:off x="7466285" y="5974186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B747AF9-6587-E1B7-88A2-49F2CA730A25}"/>
                </a:ext>
              </a:extLst>
            </p:cNvPr>
            <p:cNvSpPr/>
            <p:nvPr/>
          </p:nvSpPr>
          <p:spPr>
            <a:xfrm rot="5660737">
              <a:off x="7357300" y="5929653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BF5E0D2-C205-A793-601B-CD1998F06DF8}"/>
                </a:ext>
              </a:extLst>
            </p:cNvPr>
            <p:cNvSpPr/>
            <p:nvPr/>
          </p:nvSpPr>
          <p:spPr>
            <a:xfrm rot="5660737">
              <a:off x="7193042" y="589716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FE4DA5B-CF9E-8467-F6AE-22A43226CA90}"/>
                </a:ext>
              </a:extLst>
            </p:cNvPr>
            <p:cNvGrpSpPr/>
            <p:nvPr/>
          </p:nvGrpSpPr>
          <p:grpSpPr>
            <a:xfrm rot="15875329">
              <a:off x="6653423" y="5357811"/>
              <a:ext cx="478145" cy="603122"/>
              <a:chOff x="6112904" y="5434117"/>
              <a:chExt cx="478145" cy="60312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995C747-6AD6-3306-62DF-60E9ECAA4D33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2907B93-E028-D569-82EC-352EF0CC3D3B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84F84615-DEAE-A8B2-11E6-7BC40642B97C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C530E29-1332-88AC-95A9-F6BFC4683894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6A192B7C-71CC-6A0E-64DD-403784461627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4FDAE43C-231B-8A59-8E04-2FA261D6B450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2AC29C31-D451-B1A1-386A-9CC61121821A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E78BC06-94F7-B13D-4D57-A3A45677F468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8B9BFA4-C61E-5195-B767-242E70A68F47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27CC5DC-F470-2464-EEDF-7FBCE637D67B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05A69B51-9D9F-18FA-5321-D78014C7AD17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5FA85C3-A03B-2004-13D2-7C1D2F49F2B5}"/>
                </a:ext>
              </a:extLst>
            </p:cNvPr>
            <p:cNvGrpSpPr/>
            <p:nvPr/>
          </p:nvGrpSpPr>
          <p:grpSpPr>
            <a:xfrm rot="5603288">
              <a:off x="6774962" y="5918413"/>
              <a:ext cx="478145" cy="603122"/>
              <a:chOff x="6112904" y="5434117"/>
              <a:chExt cx="478145" cy="60312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8D17B028-6FF0-9FCE-0E4B-03C3099F7824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919145F-FE3B-65B6-D1E3-8DF762D90A13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2564D32-CFE8-2E4E-BEB6-AD38CCA91AD3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73C0B4B-072F-DD22-8F4B-EA276A0C1D21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C9C10C7-4807-14D8-61A1-A79B63059F9C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34B130D-5217-6B98-DC58-1CF8AD7623BF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D3CB265-3A51-852B-6428-C7F178311287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8921309C-6580-5438-654D-2628C7B2CE7F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80672FD-C4C4-CBE6-3719-232D0EF3A38F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F2746D87-2472-1736-F573-7BE16B182681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2EA8BD6-97E2-B1C1-EB73-1AA8FB96F519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6D5951-0133-F515-A160-F10F2399BB22}"/>
                </a:ext>
              </a:extLst>
            </p:cNvPr>
            <p:cNvGrpSpPr/>
            <p:nvPr/>
          </p:nvGrpSpPr>
          <p:grpSpPr>
            <a:xfrm>
              <a:off x="6149636" y="5104963"/>
              <a:ext cx="1254387" cy="1304264"/>
              <a:chOff x="3887540" y="5129317"/>
              <a:chExt cx="1254387" cy="1304264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E73429D-FBF7-F124-29B3-5A4BA99FAE66}"/>
                  </a:ext>
                </a:extLst>
              </p:cNvPr>
              <p:cNvSpPr/>
              <p:nvPr/>
            </p:nvSpPr>
            <p:spPr>
              <a:xfrm rot="16200000">
                <a:off x="4524529" y="51293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32C8DEF-4EAC-E4DA-0ABD-55EBFD1F82C9}"/>
                  </a:ext>
                </a:extLst>
              </p:cNvPr>
              <p:cNvSpPr/>
              <p:nvPr/>
            </p:nvSpPr>
            <p:spPr>
              <a:xfrm rot="16200000">
                <a:off x="4844615" y="53670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C62B94E-3B79-4FA3-835F-F6CE33C56795}"/>
                  </a:ext>
                </a:extLst>
              </p:cNvPr>
              <p:cNvSpPr/>
              <p:nvPr/>
            </p:nvSpPr>
            <p:spPr>
              <a:xfrm rot="16200000">
                <a:off x="4956955" y="55239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D2D2CC6-2D68-B66C-15DA-BFEB51202F06}"/>
                  </a:ext>
                </a:extLst>
              </p:cNvPr>
              <p:cNvSpPr/>
              <p:nvPr/>
            </p:nvSpPr>
            <p:spPr>
              <a:xfrm rot="16200000">
                <a:off x="4847970" y="54793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28CDFF5-52B1-32BA-20C2-2842E823A759}"/>
                  </a:ext>
                </a:extLst>
              </p:cNvPr>
              <p:cNvSpPr/>
              <p:nvPr/>
            </p:nvSpPr>
            <p:spPr>
              <a:xfrm rot="16200000">
                <a:off x="4631383" y="53709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6CF0D60-1D3E-AFD6-EFE0-F026751181DF}"/>
                  </a:ext>
                </a:extLst>
              </p:cNvPr>
              <p:cNvSpPr/>
              <p:nvPr/>
            </p:nvSpPr>
            <p:spPr>
              <a:xfrm rot="16200000">
                <a:off x="4867475" y="51581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0DE2FBA-34EB-32F0-60D1-EE535CB61C2B}"/>
                  </a:ext>
                </a:extLst>
              </p:cNvPr>
              <p:cNvSpPr/>
              <p:nvPr/>
            </p:nvSpPr>
            <p:spPr>
              <a:xfrm rot="16200000">
                <a:off x="4890334" y="52637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8FBC4D7-B3DC-56E9-3ACE-4F09C32D7F7F}"/>
                  </a:ext>
                </a:extLst>
              </p:cNvPr>
              <p:cNvSpPr/>
              <p:nvPr/>
            </p:nvSpPr>
            <p:spPr>
              <a:xfrm rot="16200000">
                <a:off x="4585664" y="55132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C5E41FB-AC82-4B34-4D07-EA4D8A886155}"/>
                  </a:ext>
                </a:extLst>
              </p:cNvPr>
              <p:cNvSpPr/>
              <p:nvPr/>
            </p:nvSpPr>
            <p:spPr>
              <a:xfrm rot="16200000">
                <a:off x="4786120" y="52737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471E3E0F-28F5-0ECB-B05E-36D3C467A39D}"/>
                  </a:ext>
                </a:extLst>
              </p:cNvPr>
              <p:cNvSpPr/>
              <p:nvPr/>
            </p:nvSpPr>
            <p:spPr>
              <a:xfrm rot="5660737">
                <a:off x="4676929" y="52817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A152D9F-CAD6-8460-7131-6A3BDC0F022F}"/>
                  </a:ext>
                </a:extLst>
              </p:cNvPr>
              <p:cNvSpPr/>
              <p:nvPr/>
            </p:nvSpPr>
            <p:spPr>
              <a:xfrm rot="5660737">
                <a:off x="4997015" y="55194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C01A7B6-23EB-B831-9615-B45A22DAC829}"/>
                  </a:ext>
                </a:extLst>
              </p:cNvPr>
              <p:cNvSpPr/>
              <p:nvPr/>
            </p:nvSpPr>
            <p:spPr>
              <a:xfrm rot="5660737">
                <a:off x="4783783" y="55233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CFA662D-8037-B95C-B2B5-1F2E0357688A}"/>
                  </a:ext>
                </a:extLst>
              </p:cNvPr>
              <p:cNvSpPr/>
              <p:nvPr/>
            </p:nvSpPr>
            <p:spPr>
              <a:xfrm rot="5660737">
                <a:off x="5019875" y="53105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39597EAF-9110-7E88-1476-D811869A0319}"/>
                  </a:ext>
                </a:extLst>
              </p:cNvPr>
              <p:cNvSpPr/>
              <p:nvPr/>
            </p:nvSpPr>
            <p:spPr>
              <a:xfrm rot="5660737">
                <a:off x="5042734" y="54161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5FC88AF-C7D9-B6CF-B34F-15DDDBF63AEB}"/>
                  </a:ext>
                </a:extLst>
              </p:cNvPr>
              <p:cNvSpPr/>
              <p:nvPr/>
            </p:nvSpPr>
            <p:spPr>
              <a:xfrm rot="5660737">
                <a:off x="4938520" y="54261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F238EFD9-4D2C-D711-5DFD-D3C1083987B3}"/>
                  </a:ext>
                </a:extLst>
              </p:cNvPr>
              <p:cNvGrpSpPr/>
              <p:nvPr/>
            </p:nvGrpSpPr>
            <p:grpSpPr>
              <a:xfrm rot="15875329">
                <a:off x="4448893" y="5212330"/>
                <a:ext cx="478145" cy="603122"/>
                <a:chOff x="6112904" y="5434117"/>
                <a:chExt cx="478145" cy="603122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1DF1B2E0-CE76-AA88-1BBD-6603E1E39746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8E76345F-86C1-66EC-5E17-3777E03A6B62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66E9B83B-D2CA-D8EF-5DC1-E9608A6D52B4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27AF2404-AD26-E3E4-E57D-55E9757132DA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9C8FEFBB-8A2D-1D57-BEDC-43A74FAC799D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ECDA9DFF-3481-7062-139A-663A6F8514C4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A08EEC0C-A958-4B00-1DB4-4D85D51575CB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D997CCF-C2D8-7468-F456-CC0D9F49C52B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BA2263AE-9BBD-332C-76C7-F5C3C711E1D4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36EBADBA-B252-6F75-B4EE-9CA65090DC2D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1F7D1A66-31FE-C15D-F504-A1EED8C54192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5DC53B2-BE67-6A75-F71C-2DE1F4A4E76C}"/>
                  </a:ext>
                </a:extLst>
              </p:cNvPr>
              <p:cNvGrpSpPr/>
              <p:nvPr/>
            </p:nvGrpSpPr>
            <p:grpSpPr>
              <a:xfrm rot="15875329">
                <a:off x="4177116" y="5403897"/>
                <a:ext cx="478145" cy="603122"/>
                <a:chOff x="6112904" y="5434117"/>
                <a:chExt cx="478145" cy="603122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C54BD2B-5FA3-6540-271B-79CE75545008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A87620A-F325-66C4-5804-F88E3F29B285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6632C931-D0AF-DE48-7CB8-2DDFE5FD4C6E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645820A6-5411-2376-5025-C253E4768D1C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AB186CD4-CE48-2E29-0B8F-E661EDE37E38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480CE087-702F-851C-887D-2C291D7E1CC3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718641FF-7409-589A-A7BC-8A99E14EF2D4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F4E6E58-7D3E-19B9-B990-8C2A738DB175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08E40D29-EAD6-2189-8C16-D14110FB3EE3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891CBAD7-44B8-F14B-1190-8294984761E3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BD9DA00A-5F6F-1998-527C-04ED01C6A93E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8921B42-A970-837D-D6F2-4DF429E7FBF4}"/>
                  </a:ext>
                </a:extLst>
              </p:cNvPr>
              <p:cNvGrpSpPr/>
              <p:nvPr/>
            </p:nvGrpSpPr>
            <p:grpSpPr>
              <a:xfrm rot="15875329">
                <a:off x="4601293" y="5364730"/>
                <a:ext cx="478145" cy="603122"/>
                <a:chOff x="6112904" y="5434117"/>
                <a:chExt cx="478145" cy="603122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4FCEFE6-9BBC-285A-A055-7737F546D7E1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FF53E304-9CEB-E83D-53AD-04E2F59F33BD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90063A12-4CFF-1A5A-78AF-D9D07D3B167B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A738BCD-4CC5-D049-184E-EE2245D1675A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2EA06C6A-70B2-00B9-13AE-04E0A63FC89C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1E3E9451-D8BC-3F72-7857-B04AFBDA2126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CCA7EF3C-465C-73A3-0F1B-0CB2EE5A51BD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975077E-555A-2F58-F3BB-25F97DF42710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208D691-379D-B702-B2B2-AAF2B3623921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86A9E805-CCFA-8513-A609-868AE20FB584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2568CD50-C36D-3B79-36F6-B01830E4FC09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F2DB663B-ECFD-BEB2-ECD5-EBE0FDFFE425}"/>
                  </a:ext>
                </a:extLst>
              </p:cNvPr>
              <p:cNvGrpSpPr/>
              <p:nvPr/>
            </p:nvGrpSpPr>
            <p:grpSpPr>
              <a:xfrm rot="5603288">
                <a:off x="3950028" y="5335084"/>
                <a:ext cx="478145" cy="603122"/>
                <a:chOff x="6112904" y="5434117"/>
                <a:chExt cx="478145" cy="603122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E18E82F5-4689-9698-C930-299C9A7DE2E9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138C1B9C-2FF7-3B94-2823-EF8215519003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5524B55E-4951-7749-7797-7F46C1CEE95D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C97FA680-2CFF-03BC-8C8D-80AC34E9BBFB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587BCCD6-E6A3-D65C-3D41-22D62447AFCF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91A1722B-C3F8-1AD2-59B3-F672F8758511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C265421B-9901-1EC6-D0E3-5857C0FB02D8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909A45D7-AF88-307E-F220-021D35668CBF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DAC7266B-9C79-6BD4-CAF4-3B8424BDB5B5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71350C44-88ED-53B7-1742-E14D93EF1642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AB94C231-72F4-BBC5-5268-250F06FE1EA7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F92BAABC-3C71-8510-247F-538944E9CFAC}"/>
                  </a:ext>
                </a:extLst>
              </p:cNvPr>
              <p:cNvGrpSpPr/>
              <p:nvPr/>
            </p:nvGrpSpPr>
            <p:grpSpPr>
              <a:xfrm rot="12305555">
                <a:off x="4129570" y="5830459"/>
                <a:ext cx="478145" cy="603122"/>
                <a:chOff x="6112904" y="5434117"/>
                <a:chExt cx="478145" cy="603122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E65416A-5128-D5D3-3E3C-0F81C6A4A2B0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D0CE4EEC-EE55-298F-1D42-E0156B7FFC8F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67E353F5-16D0-4AD3-F289-2EEDB8B80B57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A9EEAF6F-58D3-04D0-5BA0-32CB6599A847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8539E1B8-23E2-2FEB-F177-F32FC9D67972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3A963348-1A2C-B24D-8ED5-1EAA30387473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BAB2EBA1-D691-000E-FF46-77E93A27429D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4DE9C793-2636-AF71-AF88-DECBE38D6DB9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C776A1A-4FAD-F877-B030-14A2E614568D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E63B0315-B086-9AA8-9F99-A703C39297BE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1B12CCA2-5FFB-8AA5-7C55-899C306A4798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65C48FC-115F-B859-AA5F-72315F885A3D}"/>
                </a:ext>
              </a:extLst>
            </p:cNvPr>
            <p:cNvGrpSpPr/>
            <p:nvPr/>
          </p:nvGrpSpPr>
          <p:grpSpPr>
            <a:xfrm rot="18340345" flipH="1">
              <a:off x="5982509" y="5807320"/>
              <a:ext cx="478145" cy="603122"/>
              <a:chOff x="6112904" y="5434117"/>
              <a:chExt cx="478145" cy="60312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9F26F333-FC55-E295-462C-CF387094E4C3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BF89E2D3-A2EC-E83C-11A9-10A61968A280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0A713A55-B9D2-4CD8-528F-9081BE311F1A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ED714FB-1E6A-32B8-FB7F-B3BD55F2D0CC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1D65E03C-F4C9-123B-406C-622F48137EA7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F762D23-1A65-21BA-953C-707723E8C490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BDB8F30-EEB4-D3E1-A0CB-80354EE74FF9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D6D3FC7-1F6B-E739-8A3E-3D917FA5F691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4FE605D-34A2-AC6B-ED0B-5B7CBE5FBF4A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F4C63CD-57D8-A3FC-F958-4F0B8B5BD4FC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EBA9152-23D7-664C-3A91-8DB8AEF61281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20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Beta Diversity : Ordinations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7A6230-6175-B58D-8AE2-75238973F024}"/>
              </a:ext>
            </a:extLst>
          </p:cNvPr>
          <p:cNvSpPr/>
          <p:nvPr/>
        </p:nvSpPr>
        <p:spPr>
          <a:xfrm>
            <a:off x="215831" y="1694031"/>
            <a:ext cx="161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latin typeface="Georgia"/>
              </a:rPr>
              <a:t>n-Dimensions</a:t>
            </a:r>
            <a:endParaRPr lang="en-CH" dirty="0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6C951DC-15DC-734C-664E-51A01C427D38}"/>
              </a:ext>
            </a:extLst>
          </p:cNvPr>
          <p:cNvGrpSpPr/>
          <p:nvPr/>
        </p:nvGrpSpPr>
        <p:grpSpPr>
          <a:xfrm>
            <a:off x="4130248" y="4256534"/>
            <a:ext cx="1591983" cy="1354083"/>
            <a:chOff x="5920021" y="5104963"/>
            <a:chExt cx="1591983" cy="1354083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F038967-98E5-8AB3-E89A-E4A48DCE1C61}"/>
                </a:ext>
              </a:extLst>
            </p:cNvPr>
            <p:cNvSpPr/>
            <p:nvPr/>
          </p:nvSpPr>
          <p:spPr>
            <a:xfrm rot="16200000">
              <a:off x="7129571" y="59846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448D9E7-4E8A-33C9-43B7-E5A20741887C}"/>
                </a:ext>
              </a:extLst>
            </p:cNvPr>
            <p:cNvSpPr/>
            <p:nvPr/>
          </p:nvSpPr>
          <p:spPr>
            <a:xfrm rot="16200000">
              <a:off x="6919734" y="6009257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AF554A7-CCE4-0ACD-56C6-2DE8CB0BB14A}"/>
                </a:ext>
              </a:extLst>
            </p:cNvPr>
            <p:cNvSpPr/>
            <p:nvPr/>
          </p:nvSpPr>
          <p:spPr>
            <a:xfrm rot="5660737">
              <a:off x="7281971" y="61370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1E2DCE-7FDE-6756-F9AB-D60A8966A658}"/>
                </a:ext>
              </a:extLst>
            </p:cNvPr>
            <p:cNvSpPr/>
            <p:nvPr/>
          </p:nvSpPr>
          <p:spPr>
            <a:xfrm rot="5660737">
              <a:off x="7466285" y="5974186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2E56FD9-AD3A-10C9-A4A1-9AFEC6A3BA64}"/>
                </a:ext>
              </a:extLst>
            </p:cNvPr>
            <p:cNvSpPr/>
            <p:nvPr/>
          </p:nvSpPr>
          <p:spPr>
            <a:xfrm rot="5660737">
              <a:off x="7357300" y="5929653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680EB0-784F-0369-D164-F6E5B06C843D}"/>
                </a:ext>
              </a:extLst>
            </p:cNvPr>
            <p:cNvSpPr/>
            <p:nvPr/>
          </p:nvSpPr>
          <p:spPr>
            <a:xfrm rot="5660737">
              <a:off x="7193042" y="589716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F2583935-165E-EBC7-FF7F-36CDFBBCC82E}"/>
                </a:ext>
              </a:extLst>
            </p:cNvPr>
            <p:cNvGrpSpPr/>
            <p:nvPr/>
          </p:nvGrpSpPr>
          <p:grpSpPr>
            <a:xfrm rot="15875329">
              <a:off x="6653423" y="5357811"/>
              <a:ext cx="478145" cy="603122"/>
              <a:chOff x="6112904" y="5434117"/>
              <a:chExt cx="478145" cy="603122"/>
            </a:xfrm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A13E1E40-DED6-66A5-BCEB-E9BAFFC1B770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2661F62-28D2-C723-33A2-8C96B14CC9B0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DE26EE3-8D50-88C5-27C7-891DFB72639C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C74D64E8-144B-A720-8197-09ADE6D7EF4B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BC9E3E5B-0291-C12C-14B4-13DE29A06876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ACD6F108-6C0D-3DCC-4F48-8E7C34F844FF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661F52D0-B19E-0032-3C9C-9224DFE1E6D7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A25BC8A6-3D4C-CA6A-09A2-1BB78DE4E0F1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00568DD-25EC-4F81-99A3-32515BCC09F6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AE131090-164B-C1C1-BFE8-4B7B4231299B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803A084B-EEA7-FC48-33B9-B1F4BED3771F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71DD86F1-01D9-3F21-CBA8-84F787C7DD4E}"/>
                </a:ext>
              </a:extLst>
            </p:cNvPr>
            <p:cNvGrpSpPr/>
            <p:nvPr/>
          </p:nvGrpSpPr>
          <p:grpSpPr>
            <a:xfrm rot="5603288">
              <a:off x="6774962" y="5918413"/>
              <a:ext cx="478145" cy="603122"/>
              <a:chOff x="6112904" y="5434117"/>
              <a:chExt cx="478145" cy="603122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92454AF4-0743-62C7-F321-998B2278C746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3FB5D1D9-D43A-BF34-758D-4BE2F8D07520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2F338D28-2C68-9D44-C81C-E40BE3843787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84C32803-1CAD-F4FF-17C1-3654235CE6C0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22D88936-4CB3-FA65-A006-7C271E0B8D97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7B53BE1-A9A7-A372-7352-DD55005D4D6D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77E25B7-9B7E-E59F-5877-E17282DF6976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930DF04-5A18-5880-0DD8-1BD84844D61B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A218FB46-652D-C77A-7A89-258DE1716B44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C5694956-30D7-3A4E-20D8-71D22BC50D97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17E6B114-07AC-2D88-E8E6-CC0361FCDAAB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3EF2793D-7655-AB36-E504-7E1499709803}"/>
                </a:ext>
              </a:extLst>
            </p:cNvPr>
            <p:cNvGrpSpPr/>
            <p:nvPr/>
          </p:nvGrpSpPr>
          <p:grpSpPr>
            <a:xfrm>
              <a:off x="6149636" y="5104963"/>
              <a:ext cx="1254387" cy="1304264"/>
              <a:chOff x="3887540" y="5129317"/>
              <a:chExt cx="1254387" cy="1304264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0D0B3FE3-FBFD-7B52-8828-638B902B4684}"/>
                  </a:ext>
                </a:extLst>
              </p:cNvPr>
              <p:cNvSpPr/>
              <p:nvPr/>
            </p:nvSpPr>
            <p:spPr>
              <a:xfrm rot="16200000">
                <a:off x="4524529" y="51293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0205B319-9610-6E07-7F0E-87584F95E4AF}"/>
                  </a:ext>
                </a:extLst>
              </p:cNvPr>
              <p:cNvSpPr/>
              <p:nvPr/>
            </p:nvSpPr>
            <p:spPr>
              <a:xfrm rot="16200000">
                <a:off x="4844615" y="53670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D25BFDA3-EDAE-3BF5-B3E6-97DE4D0F80F8}"/>
                  </a:ext>
                </a:extLst>
              </p:cNvPr>
              <p:cNvSpPr/>
              <p:nvPr/>
            </p:nvSpPr>
            <p:spPr>
              <a:xfrm rot="16200000">
                <a:off x="4956955" y="55239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15E5892-4B0B-1286-800B-D5C460D30435}"/>
                  </a:ext>
                </a:extLst>
              </p:cNvPr>
              <p:cNvSpPr/>
              <p:nvPr/>
            </p:nvSpPr>
            <p:spPr>
              <a:xfrm rot="16200000">
                <a:off x="4847970" y="54793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AE5AE802-53A6-CF05-C77A-CD12EA703487}"/>
                  </a:ext>
                </a:extLst>
              </p:cNvPr>
              <p:cNvSpPr/>
              <p:nvPr/>
            </p:nvSpPr>
            <p:spPr>
              <a:xfrm rot="16200000">
                <a:off x="4631383" y="53709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8194647-D7A0-4045-0D9C-F4E0E36F2B91}"/>
                  </a:ext>
                </a:extLst>
              </p:cNvPr>
              <p:cNvSpPr/>
              <p:nvPr/>
            </p:nvSpPr>
            <p:spPr>
              <a:xfrm rot="16200000">
                <a:off x="4867475" y="51581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7A0019FC-ED68-5161-31EC-036455B2DEE3}"/>
                  </a:ext>
                </a:extLst>
              </p:cNvPr>
              <p:cNvSpPr/>
              <p:nvPr/>
            </p:nvSpPr>
            <p:spPr>
              <a:xfrm rot="16200000">
                <a:off x="4890334" y="52637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8F4520BA-3C91-17D9-01A9-04DCC39C28E5}"/>
                  </a:ext>
                </a:extLst>
              </p:cNvPr>
              <p:cNvSpPr/>
              <p:nvPr/>
            </p:nvSpPr>
            <p:spPr>
              <a:xfrm rot="16200000">
                <a:off x="4585664" y="55132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52019B3-C234-A92C-106A-E8EA4B887728}"/>
                  </a:ext>
                </a:extLst>
              </p:cNvPr>
              <p:cNvSpPr/>
              <p:nvPr/>
            </p:nvSpPr>
            <p:spPr>
              <a:xfrm rot="16200000">
                <a:off x="4786120" y="52737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C1851152-ED23-608D-C385-D46B0DACCF82}"/>
                  </a:ext>
                </a:extLst>
              </p:cNvPr>
              <p:cNvSpPr/>
              <p:nvPr/>
            </p:nvSpPr>
            <p:spPr>
              <a:xfrm rot="5660737">
                <a:off x="4676929" y="52817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DD71D9E4-DCB8-7338-9245-DE31565D06B9}"/>
                  </a:ext>
                </a:extLst>
              </p:cNvPr>
              <p:cNvSpPr/>
              <p:nvPr/>
            </p:nvSpPr>
            <p:spPr>
              <a:xfrm rot="5660737">
                <a:off x="4997015" y="55194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A02D6402-E3FC-C95E-18DC-200AEFF33204}"/>
                  </a:ext>
                </a:extLst>
              </p:cNvPr>
              <p:cNvSpPr/>
              <p:nvPr/>
            </p:nvSpPr>
            <p:spPr>
              <a:xfrm rot="5660737">
                <a:off x="4783783" y="55233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912FAEE-04AB-3E87-525F-026D48130931}"/>
                  </a:ext>
                </a:extLst>
              </p:cNvPr>
              <p:cNvSpPr/>
              <p:nvPr/>
            </p:nvSpPr>
            <p:spPr>
              <a:xfrm rot="5660737">
                <a:off x="5019875" y="53105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50D3F07B-50AB-9F8A-C169-94E769C094B0}"/>
                  </a:ext>
                </a:extLst>
              </p:cNvPr>
              <p:cNvSpPr/>
              <p:nvPr/>
            </p:nvSpPr>
            <p:spPr>
              <a:xfrm rot="5660737">
                <a:off x="5042734" y="54161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62B78F3A-1892-CD0E-AADD-9FF57928FF14}"/>
                  </a:ext>
                </a:extLst>
              </p:cNvPr>
              <p:cNvSpPr/>
              <p:nvPr/>
            </p:nvSpPr>
            <p:spPr>
              <a:xfrm rot="5660737">
                <a:off x="4938520" y="54261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E9791F38-3CBA-EF0A-896E-D0A64AF3CB46}"/>
                  </a:ext>
                </a:extLst>
              </p:cNvPr>
              <p:cNvGrpSpPr/>
              <p:nvPr/>
            </p:nvGrpSpPr>
            <p:grpSpPr>
              <a:xfrm rot="15875329">
                <a:off x="4448893" y="5212330"/>
                <a:ext cx="478145" cy="603122"/>
                <a:chOff x="6112904" y="5434117"/>
                <a:chExt cx="478145" cy="603122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3B88E0ED-EBC9-E51F-92C2-2A69D3755E43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AB88DD1E-3004-2187-610A-F131F7A15AD5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D77A4EAA-F91D-6905-0007-2ED26D6DCDF1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5A274ED9-8A24-B25B-E42D-5D7DE10CD0A6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71B5B677-8339-F32A-C845-976F45458B12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360DAA23-1924-46D0-054B-B3B1D05AE81A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F138651-64B0-A1B3-6F59-D7EEF97F7096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19AA4409-D06B-3E87-D753-9AC46C4555B6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90428EFB-3550-1C73-9B2E-E5B83AA8CD0A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137BB55D-1EA8-C5E6-C78B-7151AD45EE95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E99D4F18-A591-6C45-A110-0359BD5DCBBB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B8065BFD-F483-F51B-5854-BDBE48757B6B}"/>
                  </a:ext>
                </a:extLst>
              </p:cNvPr>
              <p:cNvGrpSpPr/>
              <p:nvPr/>
            </p:nvGrpSpPr>
            <p:grpSpPr>
              <a:xfrm rot="15875329">
                <a:off x="4177116" y="5403897"/>
                <a:ext cx="478145" cy="603122"/>
                <a:chOff x="6112904" y="5434117"/>
                <a:chExt cx="478145" cy="603122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47718A8A-B1DB-2EAA-BE86-307BCE0DA2E0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6E81009E-13A5-DCDB-A239-F26A720E5FB0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77C6AFFE-29CA-F579-D4B5-4750DBABB67D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DDBA2C9D-DC1C-7599-9DA8-E30E63E63650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FC92AC44-B332-CD99-36E8-70F0E9AFABAB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04E76E5D-3628-0EDF-F3DD-F7DED8D71BAD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46D0902D-E6E1-2B4F-B521-AED63FE883D2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3312CA8-E7CA-CC67-D4E6-A9B961A3EB70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2C0851E1-AC77-EF89-96ED-DE13957B8B9E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B63EED0E-2FB4-9948-E390-6B709F2E3743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E34DDDB-6A54-005E-2AE1-E424B0D5DD73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0F8DBBD-712C-4CFB-B999-6CB9B2440CDA}"/>
                  </a:ext>
                </a:extLst>
              </p:cNvPr>
              <p:cNvGrpSpPr/>
              <p:nvPr/>
            </p:nvGrpSpPr>
            <p:grpSpPr>
              <a:xfrm rot="15875329">
                <a:off x="4601293" y="5364730"/>
                <a:ext cx="478145" cy="603122"/>
                <a:chOff x="6112904" y="5434117"/>
                <a:chExt cx="478145" cy="603122"/>
              </a:xfrm>
            </p:grpSpPr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9906280-D34E-26BA-6C0B-444871C29601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6297D19-BF08-B827-3B92-31B48B9E2DAE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E67367B1-C285-F769-B9EC-57028CFB85C2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969D6A52-247C-A58A-C261-C0FDFA9AD091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F34D5AD5-E1E5-9072-4387-B3F2A405DE84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90541483-7B7C-39E6-7ACC-0A482FC65707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92C0FC8A-C5B2-A26C-9756-09E68D43AE9A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D747DA8D-9408-678B-B35E-4BB3E1610792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8919BB8F-EBBB-FEA3-EF2E-5592AB94573A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D8481139-F71A-F455-C80D-AF9677BD06D2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7B556B19-7B0C-1570-F41C-807A8BB857DA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B891625F-7F76-5A9C-C023-511643DEB24A}"/>
                  </a:ext>
                </a:extLst>
              </p:cNvPr>
              <p:cNvGrpSpPr/>
              <p:nvPr/>
            </p:nvGrpSpPr>
            <p:grpSpPr>
              <a:xfrm rot="5603288">
                <a:off x="3950028" y="5335084"/>
                <a:ext cx="478145" cy="603122"/>
                <a:chOff x="6112904" y="5434117"/>
                <a:chExt cx="478145" cy="603122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1F2FFA94-934B-E0FB-6BE3-EADC1FD971DE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2F77FF2-7982-45A5-57ED-75D1CFF8E913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13C9CA8-E9FA-8709-83C3-85306E1B6852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566D9110-E388-90B6-EDE6-3B1FF2C05A6E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DA780F71-A878-E9F4-97FD-F0655B2335B8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5B631F3B-02EE-32BA-9092-5FE717765A6D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53FA3CDC-A0E5-040B-4B69-055F2CBB6692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4B8BC83-85BC-15B7-7658-781F70237D3C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E440E7D5-B936-1863-6481-044A3D0DF1D8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9DF90E5F-3E25-7DFF-4A67-7090BEA68F72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62481898-1046-7BE4-F1FD-A40D5DB0FE51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93D6E68B-2CE9-4830-8388-DDF3D549494A}"/>
                  </a:ext>
                </a:extLst>
              </p:cNvPr>
              <p:cNvGrpSpPr/>
              <p:nvPr/>
            </p:nvGrpSpPr>
            <p:grpSpPr>
              <a:xfrm rot="12305555">
                <a:off x="4129570" y="5830459"/>
                <a:ext cx="478145" cy="603122"/>
                <a:chOff x="6112904" y="5434117"/>
                <a:chExt cx="478145" cy="603122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4C11B64-3FD2-08E4-B55D-C7B280449202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E98E39F5-593C-1ED6-E669-6401E010206A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977E785A-23DE-4FF9-12F2-61B2174B852E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7DBC30E4-8049-7DEF-F572-865D62EBF254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881BAD3-142C-029E-3DBB-0FC94187A97A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8366B7DC-95D7-0B8B-D6D8-1C69496FBD76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E52817C3-820E-D376-82D0-CFDB4B45FD9C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1427066A-5B02-46B3-41D5-243E292C480D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2757C339-A580-BBB8-357D-B4E8539DA362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194B004E-A134-01DE-DEA6-629D93B9C7D9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DA52E30-07C8-E532-961E-3022EB2FC6DE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E967F1D-0C73-EECF-8298-EDEF8A7835CB}"/>
                </a:ext>
              </a:extLst>
            </p:cNvPr>
            <p:cNvGrpSpPr/>
            <p:nvPr/>
          </p:nvGrpSpPr>
          <p:grpSpPr>
            <a:xfrm rot="18340345" flipH="1">
              <a:off x="5982509" y="5807320"/>
              <a:ext cx="478145" cy="603122"/>
              <a:chOff x="6112904" y="5434117"/>
              <a:chExt cx="478145" cy="603122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37085404-3276-98B3-B00D-FF6F038FB848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2D86B66E-C137-3067-A77F-2758D4904016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E2098821-995B-D198-F58D-1FC215086F7B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0CFAB263-2E40-4CD1-3F9D-DF3436B4EE35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573FA93-AF51-AD5F-C8B3-4B6FEB61DE4A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33135AC2-3121-0F32-57BC-5851B64169DA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E657687-D867-9B20-5928-296BBD029770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6080BE8-2945-D896-F31B-743CAC748D41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5FC8F34-F76C-89D2-3EBF-DD247C8CCA1B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29BE2EE9-5CDF-70C0-DAB9-9EBA4ACDEC3E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A981906-5517-886E-874B-8C47D12E78C8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3C7CB81F-B4B4-7BB3-972B-A12897AF322F}"/>
              </a:ext>
            </a:extLst>
          </p:cNvPr>
          <p:cNvGrpSpPr/>
          <p:nvPr/>
        </p:nvGrpSpPr>
        <p:grpSpPr>
          <a:xfrm rot="13615115">
            <a:off x="3543930" y="4215524"/>
            <a:ext cx="155073" cy="2054431"/>
            <a:chOff x="3297772" y="1598316"/>
            <a:chExt cx="155073" cy="2054431"/>
          </a:xfrm>
        </p:grpSpPr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3BDD7849-6334-B93A-0030-3C3BCAA400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D530BA9-1835-B66E-CBF6-A8E8653653DB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6FB4A8C8-BF14-9A8D-662B-1F1A529B5CE7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ADEE9301-5DA2-3F22-0D8A-8BDD5E08DB57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7C9246F8-DD53-BF60-75F8-9D8B6EEB9EF6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FDDD633E-1020-2D9B-B772-AB2FACC5D9E5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35F5DE4-455C-D1CC-8238-6374FE936D3C}"/>
              </a:ext>
            </a:extLst>
          </p:cNvPr>
          <p:cNvGrpSpPr/>
          <p:nvPr/>
        </p:nvGrpSpPr>
        <p:grpSpPr>
          <a:xfrm>
            <a:off x="4374284" y="4451360"/>
            <a:ext cx="2054431" cy="155073"/>
            <a:chOff x="3268498" y="3892560"/>
            <a:chExt cx="2054431" cy="155073"/>
          </a:xfrm>
        </p:grpSpPr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FB65961-315A-B1C0-30A5-37AD8CC8E695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8" y="3973291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89603AA4-4DF6-064B-4ECD-85B6999B4BAA}"/>
                </a:ext>
              </a:extLst>
            </p:cNvPr>
            <p:cNvCxnSpPr/>
            <p:nvPr/>
          </p:nvCxnSpPr>
          <p:spPr>
            <a:xfrm>
              <a:off x="4200008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3B77C564-79AA-E2CD-2B09-88A24A0D684B}"/>
                </a:ext>
              </a:extLst>
            </p:cNvPr>
            <p:cNvCxnSpPr/>
            <p:nvPr/>
          </p:nvCxnSpPr>
          <p:spPr>
            <a:xfrm>
              <a:off x="3689715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3E009EE1-B1CE-7FA8-16FB-172660B04D2A}"/>
                </a:ext>
              </a:extLst>
            </p:cNvPr>
            <p:cNvCxnSpPr/>
            <p:nvPr/>
          </p:nvCxnSpPr>
          <p:spPr>
            <a:xfrm>
              <a:off x="5002177" y="3892560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EF1B281-5565-F4CA-D3CA-402809C7B4BC}"/>
                </a:ext>
              </a:extLst>
            </p:cNvPr>
            <p:cNvCxnSpPr/>
            <p:nvPr/>
          </p:nvCxnSpPr>
          <p:spPr>
            <a:xfrm>
              <a:off x="4607380" y="390555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3C652469-069C-C92C-51DF-341C41218B1E}"/>
                </a:ext>
              </a:extLst>
            </p:cNvPr>
            <p:cNvCxnSpPr/>
            <p:nvPr/>
          </p:nvCxnSpPr>
          <p:spPr>
            <a:xfrm>
              <a:off x="3269418" y="3912166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45508000-92C2-9246-6DF5-A96C4ED41710}"/>
              </a:ext>
            </a:extLst>
          </p:cNvPr>
          <p:cNvGrpSpPr/>
          <p:nvPr/>
        </p:nvGrpSpPr>
        <p:grpSpPr>
          <a:xfrm>
            <a:off x="4291875" y="2476517"/>
            <a:ext cx="155073" cy="2054431"/>
            <a:chOff x="3297772" y="1598316"/>
            <a:chExt cx="155073" cy="2054431"/>
          </a:xfrm>
        </p:grpSpPr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28B6CAF7-3D17-612A-41C0-DA1811D4EAD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1288" y="2625532"/>
              <a:ext cx="2054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E47CD5C9-A0AA-990B-3C1B-DB1E8B98D231}"/>
                </a:ext>
              </a:extLst>
            </p:cNvPr>
            <p:cNvCxnSpPr/>
            <p:nvPr/>
          </p:nvCxnSpPr>
          <p:spPr>
            <a:xfrm rot="16200000">
              <a:off x="3378502" y="265350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057F496-AB9D-E72E-CBBC-F2C5074996F0}"/>
                </a:ext>
              </a:extLst>
            </p:cNvPr>
            <p:cNvCxnSpPr/>
            <p:nvPr/>
          </p:nvCxnSpPr>
          <p:spPr>
            <a:xfrm rot="16200000">
              <a:off x="3378502" y="3163797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30DF52C3-83C9-AF5B-D8A5-664AB376EB07}"/>
                </a:ext>
              </a:extLst>
            </p:cNvPr>
            <p:cNvCxnSpPr/>
            <p:nvPr/>
          </p:nvCxnSpPr>
          <p:spPr>
            <a:xfrm rot="16200000">
              <a:off x="3365506" y="1851335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2CA729F-B897-E5A7-6090-52F37EB63CC6}"/>
                </a:ext>
              </a:extLst>
            </p:cNvPr>
            <p:cNvCxnSpPr/>
            <p:nvPr/>
          </p:nvCxnSpPr>
          <p:spPr>
            <a:xfrm rot="16200000">
              <a:off x="3378502" y="2246132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4D82DE89-6777-D178-B237-522F59BE3013}"/>
                </a:ext>
              </a:extLst>
            </p:cNvPr>
            <p:cNvCxnSpPr/>
            <p:nvPr/>
          </p:nvCxnSpPr>
          <p:spPr>
            <a:xfrm rot="16200000">
              <a:off x="3385112" y="3584094"/>
              <a:ext cx="0" cy="135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5" name="Picture 424" descr="Icon&#10;&#10;Description automatically generated">
            <a:extLst>
              <a:ext uri="{FF2B5EF4-FFF2-40B4-BE49-F238E27FC236}">
                <a16:creationId xmlns:a16="http://schemas.microsoft.com/office/drawing/2014/main" id="{0D0FE0D3-110D-543C-E6CF-E0C06B231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8226" flipH="1">
            <a:off x="6773360" y="4683264"/>
            <a:ext cx="782870" cy="782870"/>
          </a:xfrm>
          <a:prstGeom prst="rect">
            <a:avLst/>
          </a:prstGeom>
        </p:spPr>
      </p:pic>
      <p:grpSp>
        <p:nvGrpSpPr>
          <p:cNvPr id="433" name="Group 432">
            <a:extLst>
              <a:ext uri="{FF2B5EF4-FFF2-40B4-BE49-F238E27FC236}">
                <a16:creationId xmlns:a16="http://schemas.microsoft.com/office/drawing/2014/main" id="{F35AB512-109F-FB2F-A7E8-092C2302EE69}"/>
              </a:ext>
            </a:extLst>
          </p:cNvPr>
          <p:cNvGrpSpPr/>
          <p:nvPr/>
        </p:nvGrpSpPr>
        <p:grpSpPr>
          <a:xfrm>
            <a:off x="3740472" y="4851654"/>
            <a:ext cx="1591983" cy="1354083"/>
            <a:chOff x="5920021" y="5104963"/>
            <a:chExt cx="1591983" cy="1354083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18CDBA86-0F6A-DD7F-9DE7-FD58771B68BD}"/>
                </a:ext>
              </a:extLst>
            </p:cNvPr>
            <p:cNvSpPr/>
            <p:nvPr/>
          </p:nvSpPr>
          <p:spPr>
            <a:xfrm rot="16200000">
              <a:off x="7129571" y="59846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A011CFE9-891E-C40F-5BBA-64E7604878E8}"/>
                </a:ext>
              </a:extLst>
            </p:cNvPr>
            <p:cNvSpPr/>
            <p:nvPr/>
          </p:nvSpPr>
          <p:spPr>
            <a:xfrm rot="16200000">
              <a:off x="6919734" y="6009257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DB5895AF-B110-EE30-8209-4110ECC47BFF}"/>
                </a:ext>
              </a:extLst>
            </p:cNvPr>
            <p:cNvSpPr/>
            <p:nvPr/>
          </p:nvSpPr>
          <p:spPr>
            <a:xfrm rot="5660737">
              <a:off x="7281971" y="613700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099DA7FB-E32B-910F-8F40-BF9869E4C464}"/>
                </a:ext>
              </a:extLst>
            </p:cNvPr>
            <p:cNvSpPr/>
            <p:nvPr/>
          </p:nvSpPr>
          <p:spPr>
            <a:xfrm rot="5660737">
              <a:off x="7466285" y="5974186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0E96AC2-B6C0-D669-2FCD-B08ED575CDCA}"/>
                </a:ext>
              </a:extLst>
            </p:cNvPr>
            <p:cNvSpPr/>
            <p:nvPr/>
          </p:nvSpPr>
          <p:spPr>
            <a:xfrm rot="5660737">
              <a:off x="7357300" y="5929653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9B047F7A-2D81-6F03-1354-C88B53CB1531}"/>
                </a:ext>
              </a:extLst>
            </p:cNvPr>
            <p:cNvSpPr/>
            <p:nvPr/>
          </p:nvSpPr>
          <p:spPr>
            <a:xfrm rot="5660737">
              <a:off x="7193042" y="5897161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6729941F-CA37-4181-5CFB-11F36C871176}"/>
                </a:ext>
              </a:extLst>
            </p:cNvPr>
            <p:cNvGrpSpPr/>
            <p:nvPr/>
          </p:nvGrpSpPr>
          <p:grpSpPr>
            <a:xfrm rot="15875329">
              <a:off x="6653423" y="5357811"/>
              <a:ext cx="478145" cy="603122"/>
              <a:chOff x="6112904" y="5434117"/>
              <a:chExt cx="478145" cy="603122"/>
            </a:xfrm>
          </p:grpSpPr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3BF0FEDA-6D37-AD09-BDAE-0CBB3CAA8550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1DA1860B-DC45-842C-8E0C-1B1DE0A2321D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D79B2053-BF0A-73C9-102F-4E53ADE1069D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CB2DF161-41B3-A928-1DBD-021592B6D3AA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77237E86-8949-D104-A669-82C219F29664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EC7014F3-34E3-5DA2-D339-7A98C9FEBDD4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33383774-2182-2E77-EAA3-558EE3E7AD8C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4D325BAB-B902-7FAC-0AE7-79EF6642D520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16780A83-8610-F78A-4B70-AE7DEBAFDC59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A958598B-B709-5EE8-95BD-105989E4CFBF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8F84E68F-F8DD-8089-DEDF-65107F5290A9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ECF823D8-09E4-6E4C-8CA9-D411B0DFD80D}"/>
                </a:ext>
              </a:extLst>
            </p:cNvPr>
            <p:cNvGrpSpPr/>
            <p:nvPr/>
          </p:nvGrpSpPr>
          <p:grpSpPr>
            <a:xfrm rot="5603288">
              <a:off x="6774962" y="5918413"/>
              <a:ext cx="478145" cy="603122"/>
              <a:chOff x="6112904" y="5434117"/>
              <a:chExt cx="478145" cy="603122"/>
            </a:xfrm>
          </p:grpSpPr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41CBDFE3-ABB6-36DF-C01C-AA87D1D8CD1A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166721BC-58EC-AE6E-6AE6-8B53589A473B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46E262FF-AFD4-D3EC-9119-06CAF889E9A0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03DD2006-97A5-2058-672A-F040E281E236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9F90107B-8759-2AE9-1FFE-0E661200912A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9DDE585A-678B-E8C8-81DD-7BEBCF99A7AD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6B51F2C8-77DC-FB35-4A4E-CEF08A375809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6CDCFF01-E088-4137-8994-A05689A14583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292EF66C-9142-FDA3-3064-DD5CC88EFC8D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0768EA8B-1AE7-C10E-3163-1297A4FB126D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55C6DB4B-E06E-E349-FF33-6C8A8220CE8C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96298BA7-B65E-239C-7594-FF7C2FD5ABD2}"/>
                </a:ext>
              </a:extLst>
            </p:cNvPr>
            <p:cNvGrpSpPr/>
            <p:nvPr/>
          </p:nvGrpSpPr>
          <p:grpSpPr>
            <a:xfrm>
              <a:off x="6149636" y="5104963"/>
              <a:ext cx="1254387" cy="1304264"/>
              <a:chOff x="3887540" y="5129317"/>
              <a:chExt cx="1254387" cy="1304264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FF7C56EA-86AF-3D32-BAB4-301EFBBEA8EA}"/>
                  </a:ext>
                </a:extLst>
              </p:cNvPr>
              <p:cNvSpPr/>
              <p:nvPr/>
            </p:nvSpPr>
            <p:spPr>
              <a:xfrm rot="16200000">
                <a:off x="4524529" y="51293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83E07A8B-25EB-A42A-C2A9-5A4AF6416F52}"/>
                  </a:ext>
                </a:extLst>
              </p:cNvPr>
              <p:cNvSpPr/>
              <p:nvPr/>
            </p:nvSpPr>
            <p:spPr>
              <a:xfrm rot="16200000">
                <a:off x="4844615" y="53670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2ABBA641-E617-276E-E0CF-5A01A11DABB3}"/>
                  </a:ext>
                </a:extLst>
              </p:cNvPr>
              <p:cNvSpPr/>
              <p:nvPr/>
            </p:nvSpPr>
            <p:spPr>
              <a:xfrm rot="16200000">
                <a:off x="4956955" y="55239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91608C2C-6A6D-F957-2502-A99C2B9ED1EE}"/>
                  </a:ext>
                </a:extLst>
              </p:cNvPr>
              <p:cNvSpPr/>
              <p:nvPr/>
            </p:nvSpPr>
            <p:spPr>
              <a:xfrm rot="16200000">
                <a:off x="4847970" y="54793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B0C374DA-D564-8FB0-BB5A-17EE512D2D27}"/>
                  </a:ext>
                </a:extLst>
              </p:cNvPr>
              <p:cNvSpPr/>
              <p:nvPr/>
            </p:nvSpPr>
            <p:spPr>
              <a:xfrm rot="16200000">
                <a:off x="4631383" y="53709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16169F53-0FB0-8C8D-6E15-92D95BE6B631}"/>
                  </a:ext>
                </a:extLst>
              </p:cNvPr>
              <p:cNvSpPr/>
              <p:nvPr/>
            </p:nvSpPr>
            <p:spPr>
              <a:xfrm rot="16200000">
                <a:off x="4867475" y="51581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F3422E0A-9606-3CE0-F38F-9AA715F5BF5F}"/>
                  </a:ext>
                </a:extLst>
              </p:cNvPr>
              <p:cNvSpPr/>
              <p:nvPr/>
            </p:nvSpPr>
            <p:spPr>
              <a:xfrm rot="16200000">
                <a:off x="4890334" y="52637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9E17E623-8C4A-68D3-6FEB-A401786D9AD8}"/>
                  </a:ext>
                </a:extLst>
              </p:cNvPr>
              <p:cNvSpPr/>
              <p:nvPr/>
            </p:nvSpPr>
            <p:spPr>
              <a:xfrm rot="16200000">
                <a:off x="4585664" y="55132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A2770787-082E-3520-CBB4-7B6BAFB71BFB}"/>
                  </a:ext>
                </a:extLst>
              </p:cNvPr>
              <p:cNvSpPr/>
              <p:nvPr/>
            </p:nvSpPr>
            <p:spPr>
              <a:xfrm rot="16200000">
                <a:off x="4786120" y="52737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EEFFB9D2-4417-4C6E-9D34-B3FF789B0081}"/>
                  </a:ext>
                </a:extLst>
              </p:cNvPr>
              <p:cNvSpPr/>
              <p:nvPr/>
            </p:nvSpPr>
            <p:spPr>
              <a:xfrm rot="5660737">
                <a:off x="4676929" y="52817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42DF1023-B646-C72E-15FD-3AD8C3330D74}"/>
                  </a:ext>
                </a:extLst>
              </p:cNvPr>
              <p:cNvSpPr/>
              <p:nvPr/>
            </p:nvSpPr>
            <p:spPr>
              <a:xfrm rot="5660737">
                <a:off x="4997015" y="55194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5D87675E-96D2-E68F-2A5D-F7860E5EB6D5}"/>
                  </a:ext>
                </a:extLst>
              </p:cNvPr>
              <p:cNvSpPr/>
              <p:nvPr/>
            </p:nvSpPr>
            <p:spPr>
              <a:xfrm rot="5660737">
                <a:off x="4783783" y="55233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3AF3689-88E8-FB32-2B8E-6BC8B452451F}"/>
                  </a:ext>
                </a:extLst>
              </p:cNvPr>
              <p:cNvSpPr/>
              <p:nvPr/>
            </p:nvSpPr>
            <p:spPr>
              <a:xfrm rot="5660737">
                <a:off x="5019875" y="53105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69C2E9C5-1528-E6BB-32D4-BFEF0303F3EA}"/>
                  </a:ext>
                </a:extLst>
              </p:cNvPr>
              <p:cNvSpPr/>
              <p:nvPr/>
            </p:nvSpPr>
            <p:spPr>
              <a:xfrm rot="5660737">
                <a:off x="5042734" y="54161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4A71AD89-6E04-B46B-8872-BCC93EB62B24}"/>
                  </a:ext>
                </a:extLst>
              </p:cNvPr>
              <p:cNvSpPr/>
              <p:nvPr/>
            </p:nvSpPr>
            <p:spPr>
              <a:xfrm rot="5660737">
                <a:off x="4938520" y="54261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E9E5AE7-D2A9-BFAB-BA81-02335F10B52E}"/>
                  </a:ext>
                </a:extLst>
              </p:cNvPr>
              <p:cNvGrpSpPr/>
              <p:nvPr/>
            </p:nvGrpSpPr>
            <p:grpSpPr>
              <a:xfrm rot="15875329">
                <a:off x="4448893" y="5212330"/>
                <a:ext cx="478145" cy="603122"/>
                <a:chOff x="6112904" y="5434117"/>
                <a:chExt cx="478145" cy="603122"/>
              </a:xfrm>
            </p:grpSpPr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04241EC-B5DF-ABFF-6124-E9A87625F7F8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DBEDD44A-5D4E-40E4-C7E3-E97EF6890A91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3771C6FD-D3CE-AAEF-781A-CB6861837D9C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084C3BC-0978-3DF6-C0FA-F54F4DF65BFB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C93A0C48-FAB0-7F13-4D24-D66D5C4F8FA2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1845F14F-88F7-CDB2-08DF-98EFB15DE65E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7F123791-05A4-4D94-22DE-545777912480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C1A7C14B-BBFF-3914-E81E-FE6041BF7A83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D04A6EBD-BFEC-8CAC-37A4-C109FAE10B43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B5B06DBD-A006-1266-1A01-064BF26D44CE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60F62409-E7C1-8BD6-CE44-4816377FB407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F5606D5B-DCC2-9A56-05D4-5002D5BBED5E}"/>
                  </a:ext>
                </a:extLst>
              </p:cNvPr>
              <p:cNvGrpSpPr/>
              <p:nvPr/>
            </p:nvGrpSpPr>
            <p:grpSpPr>
              <a:xfrm rot="15875329">
                <a:off x="4177116" y="5403897"/>
                <a:ext cx="478145" cy="603122"/>
                <a:chOff x="6112904" y="5434117"/>
                <a:chExt cx="478145" cy="603122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DC950D29-A776-8396-6852-F8CF353A82C2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552E9691-534A-8CB3-5C90-991921F36A03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37E67DEB-8E10-EC7A-FCF3-655A7725763B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DD43BADC-09E1-0F79-77BB-6673E58B7354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6799C0C-E985-E150-4C58-08FDAB26AD68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6FCB8AA4-818A-9DA2-9D49-3AF892D8EE01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97CC69C4-557C-8B1B-E05C-6FC7E95B702B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D8BE8944-F915-2E44-8F8A-A1FDF1B06FE8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995205D-7B07-490A-44C7-4B5C27C3FA27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AAAEFF9C-83E0-F2D5-1FE7-B1DA3D50C17A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9B8D8578-C52D-76C1-7EBA-FBC41CB23EAB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221D3FBB-DE4E-1E58-A058-65047DE1C04A}"/>
                  </a:ext>
                </a:extLst>
              </p:cNvPr>
              <p:cNvGrpSpPr/>
              <p:nvPr/>
            </p:nvGrpSpPr>
            <p:grpSpPr>
              <a:xfrm rot="15875329">
                <a:off x="4601293" y="5364730"/>
                <a:ext cx="478145" cy="603122"/>
                <a:chOff x="6112904" y="5434117"/>
                <a:chExt cx="478145" cy="603122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6CE79C24-BE5E-0BC3-3485-DF7B6D0A3E22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A0DDF6C4-DBCB-D684-DA05-B595FADA6C70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BEF52C18-B31D-6783-A099-9AE11CE42ED2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6808D33B-CA70-4173-6EDD-023BAEA5C814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BC9F9145-80C6-A2C1-308F-BF5D846CD34A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EB6FD85E-2FCF-E853-01C9-B346992BD344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0F40413B-1F2D-9D9B-C4E2-C0738DAF1BDF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205F868C-3912-961F-FB96-CE10F1A9E44A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E230B45D-1954-9F03-5346-239C273DCCAA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D10E1D4-A611-2CD6-2B96-3CA285F2B35A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27C72B90-F42B-DFB1-8421-C5A54071FF3E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4D75FCD3-EDA9-7F26-132E-7C8057455F5B}"/>
                  </a:ext>
                </a:extLst>
              </p:cNvPr>
              <p:cNvGrpSpPr/>
              <p:nvPr/>
            </p:nvGrpSpPr>
            <p:grpSpPr>
              <a:xfrm rot="5603288">
                <a:off x="3950028" y="5335084"/>
                <a:ext cx="478145" cy="603122"/>
                <a:chOff x="6112904" y="5434117"/>
                <a:chExt cx="478145" cy="603122"/>
              </a:xfrm>
            </p:grpSpPr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C303B11D-0562-599E-14E3-E21E67B92CE5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99AD8315-AC1D-A1A6-0F0B-5DBC69D70544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A8FB25D4-A533-CD3B-D038-3A782400691B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25C92363-FA5E-F29E-6448-7D1C5521B48E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12EFCA1-2DF4-4772-42CE-7366C69AD0DA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23BE53EE-6C56-0B02-3D37-D48A23C899E1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07BD01DB-4591-1E67-EF50-E0EDC66D1C21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2603F16F-6EBC-88C2-54C2-F0F9B3878E90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45D02E8D-31BA-805C-4318-D539EEFE41A3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80C5B361-6893-3A43-E1AF-7989F07B170C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1D911C4A-1F80-1746-59A7-F151E02E5D15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5F099CB3-1210-C98A-B55B-862FF87F5244}"/>
                  </a:ext>
                </a:extLst>
              </p:cNvPr>
              <p:cNvGrpSpPr/>
              <p:nvPr/>
            </p:nvGrpSpPr>
            <p:grpSpPr>
              <a:xfrm rot="12305555">
                <a:off x="4129570" y="5830459"/>
                <a:ext cx="478145" cy="603122"/>
                <a:chOff x="6112904" y="5434117"/>
                <a:chExt cx="478145" cy="603122"/>
              </a:xfrm>
            </p:grpSpPr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C7607890-16F2-DF5B-5250-EE70C1B52C49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9BDA820C-92C0-D223-0394-44C0A49C1A3B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BAABBFED-57A1-B21A-63B6-46D72BD32E5C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06486C50-B0E0-F26E-8BDE-DF8AFFA22F4A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8C8516C5-CBBF-3D57-53E4-F450B8E8227A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431F28D7-B3ED-0ABC-4FE4-3A4FC2AFA0D0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2E562DC3-F7ED-AB79-39CE-3BF7094C18F5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778DA332-D381-4E9A-BF34-3D969642B9C5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F5DD8ACC-3886-12E2-061E-E2A1E1E03D89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A8A1E2-6C2B-BA24-9248-2EEAA37D7340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B86CA01F-B838-F398-365D-06C9A4FB20FA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CF876D44-CF17-7246-58CB-968F4A076F8E}"/>
                </a:ext>
              </a:extLst>
            </p:cNvPr>
            <p:cNvGrpSpPr/>
            <p:nvPr/>
          </p:nvGrpSpPr>
          <p:grpSpPr>
            <a:xfrm rot="18340345" flipH="1">
              <a:off x="5982509" y="5807320"/>
              <a:ext cx="478145" cy="603122"/>
              <a:chOff x="6112904" y="5434117"/>
              <a:chExt cx="478145" cy="603122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472EB2DC-DC85-8560-49F8-50B5F9D7E2C6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AA6CCA27-9441-E939-C725-158AE0624BD6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6B621790-0F2F-4076-E926-157B2DA494B2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4A076797-FB7E-5A62-50A7-63FDB2CB7DA3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FE2D39D-A6F2-99A9-1E8B-3B9793666841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4A1E864E-4B8F-75CE-F875-E2E154CB7772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D46DBA59-30C0-FD88-1B26-F52F636E491E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94E1EC56-6265-451B-1590-A97E3D40EDB4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3AD63278-79DB-8639-573B-836840450E18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1DBE4B27-E963-45F3-4D48-689477BB513F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68F10AAA-3BF6-132A-75E1-6A6DFE92A6BD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C2D0BC-32C2-FB50-C103-F294420F45E1}"/>
              </a:ext>
            </a:extLst>
          </p:cNvPr>
          <p:cNvGrpSpPr/>
          <p:nvPr/>
        </p:nvGrpSpPr>
        <p:grpSpPr>
          <a:xfrm>
            <a:off x="1983940" y="2867445"/>
            <a:ext cx="2095631" cy="2632297"/>
            <a:chOff x="2004493" y="2894339"/>
            <a:chExt cx="2095631" cy="2632297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65D1434-654F-3A5F-D501-11094D7540BD}"/>
                </a:ext>
              </a:extLst>
            </p:cNvPr>
            <p:cNvSpPr/>
            <p:nvPr/>
          </p:nvSpPr>
          <p:spPr>
            <a:xfrm rot="16200000">
              <a:off x="3452940" y="356626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AB6853ED-4645-1792-B21A-F6781554FAF3}"/>
                </a:ext>
              </a:extLst>
            </p:cNvPr>
            <p:cNvSpPr/>
            <p:nvPr/>
          </p:nvSpPr>
          <p:spPr>
            <a:xfrm rot="16200000">
              <a:off x="2260335" y="4787333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737407B7-F5F1-8FAA-21B7-D6FFB5C5FD68}"/>
                </a:ext>
              </a:extLst>
            </p:cNvPr>
            <p:cNvSpPr/>
            <p:nvPr/>
          </p:nvSpPr>
          <p:spPr>
            <a:xfrm rot="5660737">
              <a:off x="3605340" y="371866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F31C71DC-E64F-9077-D13D-1F056D48751C}"/>
                </a:ext>
              </a:extLst>
            </p:cNvPr>
            <p:cNvSpPr/>
            <p:nvPr/>
          </p:nvSpPr>
          <p:spPr>
            <a:xfrm rot="5660737">
              <a:off x="3789654" y="355584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3DF716C8-60AB-3284-9C66-B97C66BBCA2C}"/>
                </a:ext>
              </a:extLst>
            </p:cNvPr>
            <p:cNvSpPr/>
            <p:nvPr/>
          </p:nvSpPr>
          <p:spPr>
            <a:xfrm rot="5660737">
              <a:off x="3680669" y="3511316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B38BDA69-B7D0-2FF4-133B-351897AAE39A}"/>
                </a:ext>
              </a:extLst>
            </p:cNvPr>
            <p:cNvSpPr/>
            <p:nvPr/>
          </p:nvSpPr>
          <p:spPr>
            <a:xfrm rot="5660737">
              <a:off x="2781473" y="4179581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245EFDA5-E02F-69D1-FA54-71A09BBF0B79}"/>
                </a:ext>
              </a:extLst>
            </p:cNvPr>
            <p:cNvGrpSpPr/>
            <p:nvPr/>
          </p:nvGrpSpPr>
          <p:grpSpPr>
            <a:xfrm rot="15875329">
              <a:off x="2389743" y="4874908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23B8D4E-92DA-E1CC-C53F-69717DB0D891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B7144EC4-276D-6B48-B64D-3EF522BE73E6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384A8D18-C2F7-04ED-2029-5A13862BB703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418FB971-CBB2-1F2E-FAAA-3B56223061FA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E78D7B13-E07B-C6FF-AF73-7CE13A6E3C6C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43DABBE7-EE61-D07A-B96A-C530E8B32235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284101FE-3445-E090-1016-14B360DB4241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032F5DFB-AD87-669D-42D3-EE4C86FBDDBC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7D584EF2-403C-6835-978C-2FAA2A321EC9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D398E95F-8727-6B98-9B22-425A146D6105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0792D040-37AF-92DD-7A34-46AFDE96F2F9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E289AA1F-18C0-A013-EA43-6CF8B654A88B}"/>
                </a:ext>
              </a:extLst>
            </p:cNvPr>
            <p:cNvGrpSpPr/>
            <p:nvPr/>
          </p:nvGrpSpPr>
          <p:grpSpPr>
            <a:xfrm rot="5603288">
              <a:off x="2921564" y="3979780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8A1134D-F5BB-FAA3-2984-EB6A1A892DA1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B9CEB629-58E1-60EF-6373-B72ED5C29FFA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644AAE29-7020-C831-DBA5-A98902074D8C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D7116F17-D3F9-78EC-1B48-12DEBAD41EE3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4EE7B57-4951-C8A0-82BB-35BA1065E860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C1A3ABE1-0129-1A43-DD5E-9CF033E1B5C9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2C8DFF3F-B759-222F-B3B3-806DD2321E81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92E25A9B-7621-6AEB-8397-1675B3343DD6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F420A65A-8FC8-EEF8-56C1-DFB5A1A69A51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256B2072-75E1-4F26-BC0D-A88289C69B93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117EA0B-2003-DAA5-4CCB-D6C9E173564B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C1F67FD-81CD-1874-148B-6DB971151530}"/>
                </a:ext>
              </a:extLst>
            </p:cNvPr>
            <p:cNvSpPr/>
            <p:nvPr/>
          </p:nvSpPr>
          <p:spPr>
            <a:xfrm rot="16200000">
              <a:off x="3092787" y="3498651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1FDBC8B2-CDA6-7F36-6487-C0F878133021}"/>
                </a:ext>
              </a:extLst>
            </p:cNvPr>
            <p:cNvSpPr/>
            <p:nvPr/>
          </p:nvSpPr>
          <p:spPr>
            <a:xfrm rot="16200000">
              <a:off x="3412873" y="37363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D337BB7-EFA1-1BFD-958C-74C7B5F706FA}"/>
                </a:ext>
              </a:extLst>
            </p:cNvPr>
            <p:cNvSpPr/>
            <p:nvPr/>
          </p:nvSpPr>
          <p:spPr>
            <a:xfrm rot="16200000">
              <a:off x="3525213" y="389323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63D774BA-BF65-E0BC-BDA5-6BE5F034EFC0}"/>
                </a:ext>
              </a:extLst>
            </p:cNvPr>
            <p:cNvSpPr/>
            <p:nvPr/>
          </p:nvSpPr>
          <p:spPr>
            <a:xfrm rot="16200000">
              <a:off x="3631484" y="3669722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DC51903B-9BD7-4222-6D60-F84F7CA05099}"/>
                </a:ext>
              </a:extLst>
            </p:cNvPr>
            <p:cNvSpPr/>
            <p:nvPr/>
          </p:nvSpPr>
          <p:spPr>
            <a:xfrm rot="16200000">
              <a:off x="3199641" y="374031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7BE20FC-9CFD-0FC7-E5BE-3F3CDBB9681B}"/>
                </a:ext>
              </a:extLst>
            </p:cNvPr>
            <p:cNvSpPr/>
            <p:nvPr/>
          </p:nvSpPr>
          <p:spPr>
            <a:xfrm rot="16200000">
              <a:off x="3435733" y="352745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FC6A75D7-833D-6CE4-2A13-9F054222D1D3}"/>
                </a:ext>
              </a:extLst>
            </p:cNvPr>
            <p:cNvSpPr/>
            <p:nvPr/>
          </p:nvSpPr>
          <p:spPr>
            <a:xfrm rot="16200000">
              <a:off x="3458592" y="363308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6D08229F-9A42-2886-89D4-4666E111A69A}"/>
                </a:ext>
              </a:extLst>
            </p:cNvPr>
            <p:cNvSpPr/>
            <p:nvPr/>
          </p:nvSpPr>
          <p:spPr>
            <a:xfrm rot="16200000">
              <a:off x="3153922" y="388258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359173E-E867-D0ED-D11B-BFC8EF861E32}"/>
                </a:ext>
              </a:extLst>
            </p:cNvPr>
            <p:cNvSpPr/>
            <p:nvPr/>
          </p:nvSpPr>
          <p:spPr>
            <a:xfrm rot="16200000">
              <a:off x="3354378" y="3643080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8171A96F-9F8D-F835-4DA0-837C2F50FE89}"/>
                </a:ext>
              </a:extLst>
            </p:cNvPr>
            <p:cNvSpPr/>
            <p:nvPr/>
          </p:nvSpPr>
          <p:spPr>
            <a:xfrm rot="5660737">
              <a:off x="3245187" y="3651051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B62DBCBE-EF8E-7DDB-C967-946E242D2E24}"/>
                </a:ext>
              </a:extLst>
            </p:cNvPr>
            <p:cNvSpPr/>
            <p:nvPr/>
          </p:nvSpPr>
          <p:spPr>
            <a:xfrm rot="5660737">
              <a:off x="3565273" y="38887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3F6E5405-33DD-5356-C68C-FB744D43A9A0}"/>
                </a:ext>
              </a:extLst>
            </p:cNvPr>
            <p:cNvSpPr/>
            <p:nvPr/>
          </p:nvSpPr>
          <p:spPr>
            <a:xfrm rot="5660737">
              <a:off x="3352041" y="389271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E9AFBA52-05EA-A718-45B3-CDBC1C5C0DD7}"/>
                </a:ext>
              </a:extLst>
            </p:cNvPr>
            <p:cNvSpPr/>
            <p:nvPr/>
          </p:nvSpPr>
          <p:spPr>
            <a:xfrm rot="5660737">
              <a:off x="3588133" y="367985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8269C538-DE51-15B7-01AF-0B9BD1E05BB9}"/>
                </a:ext>
              </a:extLst>
            </p:cNvPr>
            <p:cNvSpPr/>
            <p:nvPr/>
          </p:nvSpPr>
          <p:spPr>
            <a:xfrm rot="5660737">
              <a:off x="3610992" y="378548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41CBD152-88DD-2489-544F-586D5E9FE384}"/>
                </a:ext>
              </a:extLst>
            </p:cNvPr>
            <p:cNvSpPr/>
            <p:nvPr/>
          </p:nvSpPr>
          <p:spPr>
            <a:xfrm rot="5660737">
              <a:off x="3506778" y="3795480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832BE09D-B01B-86DC-ACB2-D3CFE40A48A9}"/>
                </a:ext>
              </a:extLst>
            </p:cNvPr>
            <p:cNvGrpSpPr/>
            <p:nvPr/>
          </p:nvGrpSpPr>
          <p:grpSpPr>
            <a:xfrm rot="15875329">
              <a:off x="2813065" y="3855932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82AAA2E1-8396-2AB0-37B3-1F8B262A1C29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7CF9DB1-929F-D2E1-686D-17C2DE492AAE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D43BB73E-44FF-73FD-2D7B-7A06A2941ECC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13DFAF8-1115-F4B7-A78B-2A48A9CAD208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9E8B6BAA-00C4-8C45-3E9C-9C0B31BE477D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4227754F-CDB0-DE70-683C-756F5E9663E9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6C14C944-75BB-F51C-219E-220E032C299F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F84B8D78-BE8E-0203-28DD-C5FA8636C358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4C7B6BB6-CCFB-9533-E83B-3A16B6574C85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950508AD-67E3-7438-6E6D-A847C549FCF9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3FD5F9C5-5EA4-0F53-3C04-06A03389BDB8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5A5F4296-0804-4505-0852-C90BF5622DE0}"/>
                </a:ext>
              </a:extLst>
            </p:cNvPr>
            <p:cNvGrpSpPr/>
            <p:nvPr/>
          </p:nvGrpSpPr>
          <p:grpSpPr>
            <a:xfrm rot="15875329">
              <a:off x="2660665" y="4265046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34C56811-A2EF-858B-5CDE-FFA63FCD9166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547625B8-29C7-2296-A319-F98E322A4ABF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3FE36CC6-B19A-8D7E-31AC-C2C6E8AD9F1D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B7F0C69-20D3-E619-384F-F346845BC851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AF783E15-262F-83F9-DF41-D5D69710A231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1C22BCB6-AB13-C1FA-B9EB-0D69D509BE30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77C5A41-1CCB-5ED1-0E2D-ED6CE0E382E4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A6E62401-0594-3A53-D637-95A45EEB2699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D3AD27B4-B8EB-15C9-7535-129B5FCE76AE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00EF0860-07FA-5E63-5395-C590D803B065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5C7948F4-7B5D-18B0-02B6-E564BDC63F84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6A758CEC-A030-29A6-B58A-9FC10A43313D}"/>
                </a:ext>
              </a:extLst>
            </p:cNvPr>
            <p:cNvGrpSpPr/>
            <p:nvPr/>
          </p:nvGrpSpPr>
          <p:grpSpPr>
            <a:xfrm rot="15875329">
              <a:off x="3559490" y="2831851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DB3573AA-BBBD-E06A-1DB5-6881B0FAE915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D33D296E-6426-BAE7-7E85-5758749DF7B9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6D558C10-BF53-B344-DDC2-E1E64732FA20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EDE67F72-E542-0C84-95DD-79594C309A2D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1E6BA646-68EE-A2C4-C15A-2AD8EF35CEF0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F7FA49D9-74EA-23A9-67CC-14E2D2455F82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345C3CF2-AC49-E582-5BC8-08433D144AD9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56BB53C-60B1-4A9A-CD22-1B9B7EF7FF76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77CFC356-C722-7BFF-9834-B7639FE8F2AA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FEDE3B95-1489-775E-A0F5-8A813CC7C78D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50B2B003-382A-D292-4FF0-A9080D0EA03D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877EFBC8-CCAD-4499-0118-711F67DF5CEB}"/>
                </a:ext>
              </a:extLst>
            </p:cNvPr>
            <p:cNvGrpSpPr/>
            <p:nvPr/>
          </p:nvGrpSpPr>
          <p:grpSpPr>
            <a:xfrm rot="5603288">
              <a:off x="2066981" y="4986003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DE473C33-30B9-038B-3133-57FBDBBB4B76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C3C51602-B656-A9C2-B91C-1CE4F4FE981B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BCBB60F2-BB08-460E-A877-F3C9CB77732F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2B80DCA1-2807-4FA1-2C15-415603DA225F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A159B3A2-E1AC-F602-751E-A73555EF9CA0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9437CA20-9AC0-8EED-F41D-8C46CB15DCED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1E2D4E70-86C1-BBED-AEB0-A7C788EFA87D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09359FE7-80AA-FAB1-359D-CAEB27C94430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44EB5D63-2B11-0624-D3C1-3D782B4CBD1A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FC6720EA-4869-83C9-F07D-61099E64DCCB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33438CF0-2DBD-AEDD-AA64-FA485A3FEFFB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162ED39-F121-A788-A4CB-5BC0E27E66F4}"/>
                </a:ext>
              </a:extLst>
            </p:cNvPr>
            <p:cNvGrpSpPr/>
            <p:nvPr/>
          </p:nvGrpSpPr>
          <p:grpSpPr>
            <a:xfrm rot="12305555">
              <a:off x="3304964" y="3146021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59A57AE4-8A19-3E6C-C5AF-3109A02EBFD3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9F708AAE-6E31-FDD8-2BE4-F200C2269803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5C00C353-0EAD-F8F7-B8DC-A12C97B11CFA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C261C93F-FD23-9477-4853-7DF487003E2D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1E284F36-4DF9-A30F-0E09-D86BCD0A5431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71F8F325-A241-FCBF-DFDB-9A6163BF6B77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2C350CFB-AEFF-AB2E-FB63-B26A55A0496A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ADE24915-BE2F-0C3B-7D6E-C45FCAB2DF1D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0EDDCCAB-DB1C-B09E-25B0-452BFDE207E7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C327086B-F20B-ADEF-7BE9-1B8D6D98C929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7C017FD1-A737-05D0-5131-AC914B2854DF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E3860A62-4668-9562-308A-3DC0AF8C145F}"/>
                </a:ext>
              </a:extLst>
            </p:cNvPr>
            <p:cNvGrpSpPr/>
            <p:nvPr/>
          </p:nvGrpSpPr>
          <p:grpSpPr>
            <a:xfrm rot="18340345" flipH="1">
              <a:off x="2492181" y="4485772"/>
              <a:ext cx="478145" cy="603122"/>
              <a:chOff x="6112904" y="5434117"/>
              <a:chExt cx="478145" cy="60312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E6130185-C9D7-A380-BFCB-BBA0A837F68F}"/>
                  </a:ext>
                </a:extLst>
              </p:cNvPr>
              <p:cNvSpPr/>
              <p:nvPr/>
            </p:nvSpPr>
            <p:spPr>
              <a:xfrm rot="4680304">
                <a:off x="6112904" y="5434117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E82B3CD2-A940-2EE2-8795-67B7880B74A9}"/>
                  </a:ext>
                </a:extLst>
              </p:cNvPr>
              <p:cNvSpPr/>
              <p:nvPr/>
            </p:nvSpPr>
            <p:spPr>
              <a:xfrm rot="4680304">
                <a:off x="6361016" y="599152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4EB4BF6F-C09A-58B4-A0BF-BC000964099B}"/>
                  </a:ext>
                </a:extLst>
              </p:cNvPr>
              <p:cNvSpPr/>
              <p:nvPr/>
            </p:nvSpPr>
            <p:spPr>
              <a:xfrm rot="4680304">
                <a:off x="6432990" y="56718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9EE9857F-E37C-1693-F712-726BC49D3DE1}"/>
                  </a:ext>
                </a:extLst>
              </p:cNvPr>
              <p:cNvSpPr/>
              <p:nvPr/>
            </p:nvSpPr>
            <p:spPr>
              <a:xfrm rot="4680304">
                <a:off x="6545330" y="582870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5E3FCAD1-37DE-5316-FCD7-7FE6291DE5A5}"/>
                  </a:ext>
                </a:extLst>
              </p:cNvPr>
              <p:cNvSpPr/>
              <p:nvPr/>
            </p:nvSpPr>
            <p:spPr>
              <a:xfrm rot="4680304">
                <a:off x="6436345" y="5784172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0ABD86D7-C1DF-DF08-EDC2-452515F73C36}"/>
                  </a:ext>
                </a:extLst>
              </p:cNvPr>
              <p:cNvSpPr/>
              <p:nvPr/>
            </p:nvSpPr>
            <p:spPr>
              <a:xfrm rot="4680304">
                <a:off x="6219758" y="56757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E062D3A8-255D-218E-4286-14E9864B1A83}"/>
                  </a:ext>
                </a:extLst>
              </p:cNvPr>
              <p:cNvSpPr/>
              <p:nvPr/>
            </p:nvSpPr>
            <p:spPr>
              <a:xfrm rot="4680304">
                <a:off x="6455850" y="546292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129EF9A9-4759-54CD-97CB-FBC5A061995D}"/>
                  </a:ext>
                </a:extLst>
              </p:cNvPr>
              <p:cNvSpPr/>
              <p:nvPr/>
            </p:nvSpPr>
            <p:spPr>
              <a:xfrm rot="4680304">
                <a:off x="6478709" y="556855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FF78C56E-046A-79AD-CC3F-167385212BF9}"/>
                  </a:ext>
                </a:extLst>
              </p:cNvPr>
              <p:cNvSpPr/>
              <p:nvPr/>
            </p:nvSpPr>
            <p:spPr>
              <a:xfrm rot="4680304">
                <a:off x="6174039" y="581805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F01D079-936B-5277-1CFE-6D35DCA4F1A1}"/>
                  </a:ext>
                </a:extLst>
              </p:cNvPr>
              <p:cNvSpPr/>
              <p:nvPr/>
            </p:nvSpPr>
            <p:spPr>
              <a:xfrm rot="4680304">
                <a:off x="6272087" y="5751680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1C221D8B-F645-0B40-B4EE-B3F2597E2335}"/>
                  </a:ext>
                </a:extLst>
              </p:cNvPr>
              <p:cNvSpPr/>
              <p:nvPr/>
            </p:nvSpPr>
            <p:spPr>
              <a:xfrm rot="4680304">
                <a:off x="6374495" y="55785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775F2C-F787-CAE8-2920-6BE673697EE1}"/>
              </a:ext>
            </a:extLst>
          </p:cNvPr>
          <p:cNvGrpSpPr/>
          <p:nvPr/>
        </p:nvGrpSpPr>
        <p:grpSpPr>
          <a:xfrm>
            <a:off x="3007991" y="2463245"/>
            <a:ext cx="3225558" cy="4814554"/>
            <a:chOff x="3007991" y="2463245"/>
            <a:chExt cx="3225558" cy="48145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27817E9-6067-ADCE-F4E0-D885713AC449}"/>
                </a:ext>
              </a:extLst>
            </p:cNvPr>
            <p:cNvGrpSpPr/>
            <p:nvPr/>
          </p:nvGrpSpPr>
          <p:grpSpPr>
            <a:xfrm>
              <a:off x="4625905" y="2463245"/>
              <a:ext cx="1607644" cy="1987431"/>
              <a:chOff x="4693662" y="1696694"/>
              <a:chExt cx="1607644" cy="1987431"/>
            </a:xfrm>
          </p:grpSpPr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6F125D-0205-EB69-7E4A-042978B396C7}"/>
                  </a:ext>
                </a:extLst>
              </p:cNvPr>
              <p:cNvSpPr/>
              <p:nvPr/>
            </p:nvSpPr>
            <p:spPr>
              <a:xfrm rot="16200000" flipH="1" flipV="1">
                <a:off x="4787654" y="3050946"/>
                <a:ext cx="45719" cy="457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762" name="Group 761">
                <a:extLst>
                  <a:ext uri="{FF2B5EF4-FFF2-40B4-BE49-F238E27FC236}">
                    <a16:creationId xmlns:a16="http://schemas.microsoft.com/office/drawing/2014/main" id="{7D88B165-1283-0B3B-F2C9-336FD9264691}"/>
                  </a:ext>
                </a:extLst>
              </p:cNvPr>
              <p:cNvGrpSpPr/>
              <p:nvPr/>
            </p:nvGrpSpPr>
            <p:grpSpPr>
              <a:xfrm rot="15875329" flipH="1" flipV="1">
                <a:off x="5404788" y="3143492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CA33B61B-C5FD-4A05-4D09-301E5CF29054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8E021764-0469-E5AF-4F81-6EDAD9E57D13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7618D696-C34F-555D-B209-B3AA7E93EAA9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7B344C9B-687F-05EE-562B-97AFA4621892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4E114C34-2F7F-A9CD-A5FB-EAA326A9E97B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49A55F5F-5768-0EA5-78F7-C5B081D5B164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9" name="Oval 768">
                  <a:extLst>
                    <a:ext uri="{FF2B5EF4-FFF2-40B4-BE49-F238E27FC236}">
                      <a16:creationId xmlns:a16="http://schemas.microsoft.com/office/drawing/2014/main" id="{56D56892-FA06-E966-1F80-C7A8448EEC4B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29B116F5-853F-163B-8A50-EFAB0452288E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DF257D53-7307-A167-7F3E-C34C414DCF46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BDB366E0-6285-3FC0-AA1E-48698CF7B9AB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3" name="Oval 772">
                  <a:extLst>
                    <a:ext uri="{FF2B5EF4-FFF2-40B4-BE49-F238E27FC236}">
                      <a16:creationId xmlns:a16="http://schemas.microsoft.com/office/drawing/2014/main" id="{C391FBC6-E0CE-E42A-383C-BAEE7B612B13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B89363D0-EBEE-05CE-7EED-5D76BC23CB49}"/>
                  </a:ext>
                </a:extLst>
              </p:cNvPr>
              <p:cNvSpPr/>
              <p:nvPr/>
            </p:nvSpPr>
            <p:spPr>
              <a:xfrm rot="16200000" flipH="1" flipV="1">
                <a:off x="5621002" y="3005227"/>
                <a:ext cx="45719" cy="457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FD65E185-D1AB-CEC1-0B33-C501D804F181}"/>
                  </a:ext>
                </a:extLst>
              </p:cNvPr>
              <p:cNvGrpSpPr/>
              <p:nvPr/>
            </p:nvGrpSpPr>
            <p:grpSpPr>
              <a:xfrm rot="15875329" flipH="1" flipV="1">
                <a:off x="5750410" y="3092802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D6D3F10F-AF25-748D-A21A-5D864E3982F8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3A310892-3894-624F-6D69-57A8417CE9A9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1EC5738-73EA-CA3D-713A-61BCE7318778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57180438-337F-2549-33FA-F29EFD95AB52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B164AD87-73CE-8FD4-3134-6729B95D7483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38BFBBC3-CEC2-A508-F643-6EAC5046628E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F7407CBA-B587-A3F7-3002-A5CA24D201B2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1B0A5446-BF8D-D26A-0A0E-F4DD9AD85C48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3F587212-E595-39ED-D029-8442A973795D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327F02F3-9D56-139B-1674-63803CC4C9C5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1B7FE405-12F5-BCB0-1943-D64F700D99DA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87" name="Group 786">
                <a:extLst>
                  <a:ext uri="{FF2B5EF4-FFF2-40B4-BE49-F238E27FC236}">
                    <a16:creationId xmlns:a16="http://schemas.microsoft.com/office/drawing/2014/main" id="{4E7C2D09-280E-380C-9D04-7E05F5F53753}"/>
                  </a:ext>
                </a:extLst>
              </p:cNvPr>
              <p:cNvGrpSpPr/>
              <p:nvPr/>
            </p:nvGrpSpPr>
            <p:grpSpPr>
              <a:xfrm rot="15875329" flipH="1" flipV="1">
                <a:off x="5010662" y="3047802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B0AA3963-BE7B-9A6E-C6C0-322F1F7EC8C6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B9839B33-A845-535A-2A99-4AF48119FE87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F37E8D77-FCD6-6CAD-C20C-405F916DCD3C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FE69B977-2354-2FCD-3F08-2EDC16835EB2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BDBCB973-168A-FFB8-EFE7-DEB89A7E6007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A6CBB52B-DA60-C10F-DCC1-F7FD5A2EA65B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4" name="Oval 793">
                  <a:extLst>
                    <a:ext uri="{FF2B5EF4-FFF2-40B4-BE49-F238E27FC236}">
                      <a16:creationId xmlns:a16="http://schemas.microsoft.com/office/drawing/2014/main" id="{E75573FE-CE2A-E6C7-4281-A8FA6204AC2A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5" name="Oval 794">
                  <a:extLst>
                    <a:ext uri="{FF2B5EF4-FFF2-40B4-BE49-F238E27FC236}">
                      <a16:creationId xmlns:a16="http://schemas.microsoft.com/office/drawing/2014/main" id="{B581101D-E295-B057-67F0-B1010E24F9CF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6" name="Oval 795">
                  <a:extLst>
                    <a:ext uri="{FF2B5EF4-FFF2-40B4-BE49-F238E27FC236}">
                      <a16:creationId xmlns:a16="http://schemas.microsoft.com/office/drawing/2014/main" id="{47F10B5A-3A07-0800-AFD3-5384DA67CF59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9E73E5E3-F5C6-C8D0-2279-DCD26F5323FE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E155E704-C9FE-4DD3-566B-85F7A00EF39C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44F13355-9E64-6170-8E3F-C841A4247BA0}"/>
                  </a:ext>
                </a:extLst>
              </p:cNvPr>
              <p:cNvGrpSpPr/>
              <p:nvPr/>
            </p:nvGrpSpPr>
            <p:grpSpPr>
              <a:xfrm rot="15875329" flipH="1" flipV="1">
                <a:off x="4883031" y="2795104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36B257CF-A78D-846E-C504-68A657CA3FF2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932FF02A-830F-1A6E-D909-93EAAF948591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CE299D4E-1AF7-0B68-36A3-B41CE40C081F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A7E69761-8F96-1365-02BE-EED8659BC732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C05B3BD6-8F56-7A8B-CDC1-209BB65408A7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986D0A2C-0BE3-6966-1B62-B2E40C0E41BD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D394DFA7-E350-BDF7-36D2-958B58D3F4EC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033B2953-875C-0428-2852-9E017491A0B0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0E059A68-81F7-37AF-38A3-15F5FDF34A50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166D64EC-C55D-639C-3C3C-E33A54F00CC2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3C06F658-3099-ACE1-40A0-2DB0279AE89B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7417FD95-C85D-C382-104D-8E8367317E76}"/>
                  </a:ext>
                </a:extLst>
              </p:cNvPr>
              <p:cNvGrpSpPr/>
              <p:nvPr/>
            </p:nvGrpSpPr>
            <p:grpSpPr>
              <a:xfrm rot="15875329" flipH="1" flipV="1">
                <a:off x="5316656" y="3048926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812" name="Oval 811">
                  <a:extLst>
                    <a:ext uri="{FF2B5EF4-FFF2-40B4-BE49-F238E27FC236}">
                      <a16:creationId xmlns:a16="http://schemas.microsoft.com/office/drawing/2014/main" id="{DA30940F-E6DF-D41B-5567-19AB3B4B274C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8723350B-B7C5-19C5-3CB3-746A5328D839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0BB59AEC-5FAF-4745-2DF3-CD7D563CE56B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5" name="Oval 814">
                  <a:extLst>
                    <a:ext uri="{FF2B5EF4-FFF2-40B4-BE49-F238E27FC236}">
                      <a16:creationId xmlns:a16="http://schemas.microsoft.com/office/drawing/2014/main" id="{155AE209-5BFC-0862-F7DD-714C01A65E40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8EBD60BA-E524-5711-A429-582343B7ACD9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7" name="Oval 816">
                  <a:extLst>
                    <a:ext uri="{FF2B5EF4-FFF2-40B4-BE49-F238E27FC236}">
                      <a16:creationId xmlns:a16="http://schemas.microsoft.com/office/drawing/2014/main" id="{CAAA35CC-3198-7962-211F-A697C56881FA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EE9D260C-1898-3AFE-B749-923AB613B34A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C8C390EC-A612-0472-5D4B-2FEB6CA5DB9A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74EC6BC8-8011-402C-875E-0264D1BBF45E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C97744FB-EA36-2D4E-3D93-4FA1E70AE1F3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801CABFC-5768-1747-CC1A-9FEBA0E9EC71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40B6BB8-EE77-16AD-C773-29008E2F7169}"/>
                  </a:ext>
                </a:extLst>
              </p:cNvPr>
              <p:cNvSpPr/>
              <p:nvPr/>
            </p:nvSpPr>
            <p:spPr>
              <a:xfrm rot="16200000">
                <a:off x="4693662" y="1828701"/>
                <a:ext cx="45719" cy="457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EC20BE1E-E418-5481-526F-38A43F8F98F8}"/>
                  </a:ext>
                </a:extLst>
              </p:cNvPr>
              <p:cNvGrpSpPr/>
              <p:nvPr/>
            </p:nvGrpSpPr>
            <p:grpSpPr>
              <a:xfrm rot="15875329">
                <a:off x="5059364" y="1634206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877B6161-BCF9-84BB-64F6-82A97C5978C7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2B444DD1-DA9B-A230-74B5-EDF0071CE7FD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2AC89759-4343-728F-7964-BC1867B2FCF0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CC4B5168-9C17-5164-4CA3-4B70233B73BD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8B0231DB-F67E-FC89-4594-05919CE9C260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E65CACAB-92D7-C127-A88E-158D86F88A54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AE3D8668-B9BE-2F9D-A676-8AAF6960906A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54775413-3C28-FB01-8279-27FA40BB6AC9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D582E571-9D67-7547-F4A8-9CC9B4FB2743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8F20B449-BA12-0E64-0E27-7B5A3AFC9222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1B30681D-3FDC-EBA7-BCFD-5EF8B0EF2295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711" name="Oval 710">
                <a:extLst>
                  <a:ext uri="{FF2B5EF4-FFF2-40B4-BE49-F238E27FC236}">
                    <a16:creationId xmlns:a16="http://schemas.microsoft.com/office/drawing/2014/main" id="{9FED2E69-DD26-6FDD-2CE7-187C11849646}"/>
                  </a:ext>
                </a:extLst>
              </p:cNvPr>
              <p:cNvSpPr/>
              <p:nvPr/>
            </p:nvSpPr>
            <p:spPr>
              <a:xfrm rot="16200000">
                <a:off x="5527010" y="1782982"/>
                <a:ext cx="45719" cy="457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3028A72B-ABE8-151D-B83E-89530BC7D544}"/>
                  </a:ext>
                </a:extLst>
              </p:cNvPr>
              <p:cNvGrpSpPr/>
              <p:nvPr/>
            </p:nvGrpSpPr>
            <p:grpSpPr>
              <a:xfrm rot="15875329">
                <a:off x="5760672" y="1747866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9019C965-4605-2C7C-BFBC-4832A5C73503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F67AFCB4-28B0-DE1E-EEEA-53B3F849759C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11ED3E3-4C20-63EE-3C33-9E9EE10F006A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688BA548-0B3B-2488-1FDA-F3653154D4C8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FF38AB3E-1683-FF49-6BB3-FC61D4AFF7B2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4176F5CD-0EF0-0320-7A4F-3400788C9D78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C5334416-1D17-1887-EAA7-5163E731112D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10B2C5D6-A880-C8BA-CE13-A72F44151C39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C868D6A1-8B57-09A5-774A-6BE7D5068127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4E157C1E-DE1F-DBE1-156D-6DE4FBF8AF3D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E5573FA9-6560-D424-33F4-37B01B8E33A2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C47181AE-5428-1CC0-2376-3AE6ABE63670}"/>
                  </a:ext>
                </a:extLst>
              </p:cNvPr>
              <p:cNvGrpSpPr/>
              <p:nvPr/>
            </p:nvGrpSpPr>
            <p:grpSpPr>
              <a:xfrm rot="15875329">
                <a:off x="4823071" y="1680580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4D50D95F-9E89-4C07-44C5-F6335B6F25A7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6" name="Oval 725">
                  <a:extLst>
                    <a:ext uri="{FF2B5EF4-FFF2-40B4-BE49-F238E27FC236}">
                      <a16:creationId xmlns:a16="http://schemas.microsoft.com/office/drawing/2014/main" id="{9375699C-2A0D-0162-82B1-E6AF7C87ECFF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7" name="Oval 726">
                  <a:extLst>
                    <a:ext uri="{FF2B5EF4-FFF2-40B4-BE49-F238E27FC236}">
                      <a16:creationId xmlns:a16="http://schemas.microsoft.com/office/drawing/2014/main" id="{1AFAF903-328F-946B-761A-7A1B29C7E571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80B7E4DC-B722-03C6-81F6-B7E2448213A2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4AB7D7CA-0A2E-A1DF-3667-BFF620EE300C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29310145-A3C6-88DA-F3F4-C08E74AC3E48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E6CAACFB-20E5-F242-69E8-097D3714158B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92349B0D-D25A-D287-CCF7-DD06CBB8576B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194C402C-349B-1AEE-E227-9D9953E3D9D9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DFFB0697-9526-3082-A0FC-EDC02F50006E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237D9DF1-230B-2C90-11B0-EAF529127241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98085DBB-F98B-4157-D9FC-DFC3D32A3D2E}"/>
                  </a:ext>
                </a:extLst>
              </p:cNvPr>
              <p:cNvGrpSpPr/>
              <p:nvPr/>
            </p:nvGrpSpPr>
            <p:grpSpPr>
              <a:xfrm rot="15875329">
                <a:off x="5287938" y="1770725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E15B1F4F-E7B6-D813-00E2-363DF395E510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D93C38D-E958-AA02-C0A5-7E832C03418E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EFAC9546-A628-5FB4-DA48-BF312AB9E1C9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71335A0E-6A23-784A-6178-E762F18CBA8B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818C884D-5B94-4658-FA1E-02695FD5820B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CE2AE3C0-322A-A94A-560C-FF60F6CFB7A2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7DB10263-4697-F56A-21CA-86B0484692E9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EB03F238-1B1A-551C-FB61-C218AEEB9996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566BF7E7-A6F8-FD75-C800-144C34D67147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84145F53-3A0C-4C01-4728-22527E3C456E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83D7DB60-C79F-6D40-4FEC-3F4F48B75F0A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DB180C39-89BB-7F8F-DD43-288429E886E5}"/>
                  </a:ext>
                </a:extLst>
              </p:cNvPr>
              <p:cNvGrpSpPr/>
              <p:nvPr/>
            </p:nvGrpSpPr>
            <p:grpSpPr>
              <a:xfrm rot="15875329">
                <a:off x="5610699" y="1701171"/>
                <a:ext cx="478145" cy="603122"/>
                <a:chOff x="6112904" y="5434117"/>
                <a:chExt cx="478145" cy="60312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68D6829D-1AE1-3ECD-815B-403A0E8D998A}"/>
                    </a:ext>
                  </a:extLst>
                </p:cNvPr>
                <p:cNvSpPr/>
                <p:nvPr/>
              </p:nvSpPr>
              <p:spPr>
                <a:xfrm rot="4680304">
                  <a:off x="6112904" y="5434117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85D45A66-4850-00A6-473A-4E808A134FB3}"/>
                    </a:ext>
                  </a:extLst>
                </p:cNvPr>
                <p:cNvSpPr/>
                <p:nvPr/>
              </p:nvSpPr>
              <p:spPr>
                <a:xfrm rot="4680304">
                  <a:off x="6361016" y="599152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6ACB1CC7-D29E-3251-8AE3-F5578EDA0CAC}"/>
                    </a:ext>
                  </a:extLst>
                </p:cNvPr>
                <p:cNvSpPr/>
                <p:nvPr/>
              </p:nvSpPr>
              <p:spPr>
                <a:xfrm rot="4680304">
                  <a:off x="6432990" y="567182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0585A10B-75FC-09EC-696A-76E1573CB44F}"/>
                    </a:ext>
                  </a:extLst>
                </p:cNvPr>
                <p:cNvSpPr/>
                <p:nvPr/>
              </p:nvSpPr>
              <p:spPr>
                <a:xfrm rot="4680304">
                  <a:off x="6545330" y="582870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8345F395-CAB7-4355-67C1-8DCDD5858033}"/>
                    </a:ext>
                  </a:extLst>
                </p:cNvPr>
                <p:cNvSpPr/>
                <p:nvPr/>
              </p:nvSpPr>
              <p:spPr>
                <a:xfrm rot="4680304">
                  <a:off x="6436345" y="5784172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D02FFD07-227A-AFDC-1927-EC856B7C2995}"/>
                    </a:ext>
                  </a:extLst>
                </p:cNvPr>
                <p:cNvSpPr/>
                <p:nvPr/>
              </p:nvSpPr>
              <p:spPr>
                <a:xfrm rot="4680304">
                  <a:off x="6219758" y="56757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BE21BA49-4892-E6E9-0053-360581A755BF}"/>
                    </a:ext>
                  </a:extLst>
                </p:cNvPr>
                <p:cNvSpPr/>
                <p:nvPr/>
              </p:nvSpPr>
              <p:spPr>
                <a:xfrm rot="4680304">
                  <a:off x="6455850" y="546292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3301DA05-1A7D-D0E9-0892-C3283D5801B9}"/>
                    </a:ext>
                  </a:extLst>
                </p:cNvPr>
                <p:cNvSpPr/>
                <p:nvPr/>
              </p:nvSpPr>
              <p:spPr>
                <a:xfrm rot="4680304">
                  <a:off x="6478709" y="5568554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A057DA13-BE82-940E-88D5-BFF3F3E11A3A}"/>
                    </a:ext>
                  </a:extLst>
                </p:cNvPr>
                <p:cNvSpPr/>
                <p:nvPr/>
              </p:nvSpPr>
              <p:spPr>
                <a:xfrm rot="4680304">
                  <a:off x="6174039" y="5818055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3A71AE42-A03C-5E9C-C57B-FD256E616A21}"/>
                    </a:ext>
                  </a:extLst>
                </p:cNvPr>
                <p:cNvSpPr/>
                <p:nvPr/>
              </p:nvSpPr>
              <p:spPr>
                <a:xfrm rot="4680304">
                  <a:off x="6272087" y="5751680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2FF03C8-8102-67B2-8006-82579E606046}"/>
                    </a:ext>
                  </a:extLst>
                </p:cNvPr>
                <p:cNvSpPr/>
                <p:nvPr/>
              </p:nvSpPr>
              <p:spPr>
                <a:xfrm rot="4680304">
                  <a:off x="6374495" y="55785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pic>
          <p:nvPicPr>
            <p:cNvPr id="760" name="Picture 759" descr="Icon&#10;&#10;Description automatically generated">
              <a:extLst>
                <a:ext uri="{FF2B5EF4-FFF2-40B4-BE49-F238E27FC236}">
                  <a16:creationId xmlns:a16="http://schemas.microsoft.com/office/drawing/2014/main" id="{3C94846B-B910-7700-CAAA-E567643F4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48926" flipH="1">
              <a:off x="3007991" y="6494929"/>
              <a:ext cx="782870" cy="782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7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9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3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>
            <a:extLst>
              <a:ext uri="{FF2B5EF4-FFF2-40B4-BE49-F238E27FC236}">
                <a16:creationId xmlns:a16="http://schemas.microsoft.com/office/drawing/2014/main" id="{C3B8FC7A-EA19-A24A-8D4C-58100477420F}"/>
              </a:ext>
            </a:extLst>
          </p:cNvPr>
          <p:cNvSpPr/>
          <p:nvPr/>
        </p:nvSpPr>
        <p:spPr>
          <a:xfrm>
            <a:off x="7488458" y="5283024"/>
            <a:ext cx="1060454" cy="140168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4"/>
          </a:p>
        </p:txBody>
      </p:sp>
      <p:sp>
        <p:nvSpPr>
          <p:cNvPr id="19458" name="Rectangle 4">
            <a:extLst>
              <a:ext uri="{FF2B5EF4-FFF2-40B4-BE49-F238E27FC236}">
                <a16:creationId xmlns:a16="http://schemas.microsoft.com/office/drawing/2014/main" id="{825C8E0B-E4B6-1647-A4AA-CC75E0E13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66" y="202991"/>
            <a:ext cx="9243103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968" b="1"/>
              <a:t>Our topic: Water kefir microbiota</a:t>
            </a:r>
          </a:p>
        </p:txBody>
      </p:sp>
      <p:sp>
        <p:nvSpPr>
          <p:cNvPr id="19459" name="TextBox 8">
            <a:extLst>
              <a:ext uri="{FF2B5EF4-FFF2-40B4-BE49-F238E27FC236}">
                <a16:creationId xmlns:a16="http://schemas.microsoft.com/office/drawing/2014/main" id="{177C83A6-48AA-CD46-9BAE-F4E352C7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016" y="8119651"/>
            <a:ext cx="184731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46"/>
          </a:p>
        </p:txBody>
      </p:sp>
      <p:sp>
        <p:nvSpPr>
          <p:cNvPr id="19460" name="Slide Number Placeholder 9">
            <a:extLst>
              <a:ext uri="{FF2B5EF4-FFF2-40B4-BE49-F238E27FC236}">
                <a16:creationId xmlns:a16="http://schemas.microsoft.com/office/drawing/2014/main" id="{59D28F29-39A3-F240-84B9-863E15ADAC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527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818954" indent="-314982">
              <a:spcBef>
                <a:spcPct val="20000"/>
              </a:spcBef>
              <a:buFont typeface="Arial" panose="020B0604020202020204" pitchFamily="34" charset="0"/>
              <a:buChar char="–"/>
              <a:defRPr sz="308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259929" indent="-251986">
              <a:spcBef>
                <a:spcPct val="20000"/>
              </a:spcBef>
              <a:buFont typeface="Arial" panose="020B0604020202020204" pitchFamily="34" charset="0"/>
              <a:buChar char="•"/>
              <a:defRPr sz="2646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763900" indent="-251986">
              <a:spcBef>
                <a:spcPct val="20000"/>
              </a:spcBef>
              <a:buFont typeface="Arial" panose="020B0604020202020204" pitchFamily="34" charset="0"/>
              <a:buChar char="–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267872" indent="-251986">
              <a:spcBef>
                <a:spcPct val="20000"/>
              </a:spcBef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771844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3275815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779787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4283758" indent="-251986" defTabSz="50397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5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539C03-C4C4-BE4D-8F11-4275D92FBF22}" type="slidenum">
              <a:rPr lang="en-US" altLang="en-US" sz="1323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23">
              <a:solidFill>
                <a:srgbClr val="898989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8A4A5-1712-4A44-9A1F-9DEE48070BB2}"/>
              </a:ext>
            </a:extLst>
          </p:cNvPr>
          <p:cNvCxnSpPr/>
          <p:nvPr/>
        </p:nvCxnSpPr>
        <p:spPr>
          <a:xfrm>
            <a:off x="529" y="1084953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2" name="Picture 1">
            <a:extLst>
              <a:ext uri="{FF2B5EF4-FFF2-40B4-BE49-F238E27FC236}">
                <a16:creationId xmlns:a16="http://schemas.microsoft.com/office/drawing/2014/main" id="{ED62465D-0C24-5349-A698-A7BBF41D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5" y="1427938"/>
            <a:ext cx="3785087" cy="289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Box 3">
            <a:extLst>
              <a:ext uri="{FF2B5EF4-FFF2-40B4-BE49-F238E27FC236}">
                <a16:creationId xmlns:a16="http://schemas.microsoft.com/office/drawing/2014/main" id="{478DA2E3-1230-644F-B1BE-C6AA8723C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091" y="1427938"/>
            <a:ext cx="515929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46"/>
              <a:t>Water kefir: A fermented, fizzy drink</a:t>
            </a:r>
          </a:p>
        </p:txBody>
      </p:sp>
      <p:sp>
        <p:nvSpPr>
          <p:cNvPr id="19464" name="Rectangle 4">
            <a:extLst>
              <a:ext uri="{FF2B5EF4-FFF2-40B4-BE49-F238E27FC236}">
                <a16:creationId xmlns:a16="http://schemas.microsoft.com/office/drawing/2014/main" id="{7D27BBA1-D85E-5446-8CBE-BCA85214E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" y="7151943"/>
            <a:ext cx="5284460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46"/>
              <a:t>https://revolutionfermentation.com/</a:t>
            </a:r>
          </a:p>
        </p:txBody>
      </p:sp>
      <p:pic>
        <p:nvPicPr>
          <p:cNvPr id="19465" name="Picture 5">
            <a:extLst>
              <a:ext uri="{FF2B5EF4-FFF2-40B4-BE49-F238E27FC236}">
                <a16:creationId xmlns:a16="http://schemas.microsoft.com/office/drawing/2014/main" id="{ECBF4491-40C8-F942-A7F9-E0CDA2905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07" y="3741339"/>
            <a:ext cx="3083367" cy="308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C9B04-1798-7146-A814-D1130AA2FF8F}"/>
              </a:ext>
            </a:extLst>
          </p:cNvPr>
          <p:cNvCxnSpPr/>
          <p:nvPr/>
        </p:nvCxnSpPr>
        <p:spPr>
          <a:xfrm flipH="1">
            <a:off x="1767953" y="3741339"/>
            <a:ext cx="1046455" cy="17149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7CFB5-F97B-0D46-9DA3-6AB857CEFDFA}"/>
              </a:ext>
            </a:extLst>
          </p:cNvPr>
          <p:cNvCxnSpPr/>
          <p:nvPr/>
        </p:nvCxnSpPr>
        <p:spPr>
          <a:xfrm flipH="1" flipV="1">
            <a:off x="1701456" y="4033577"/>
            <a:ext cx="1140951" cy="279112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8" name="TextBox 14">
            <a:extLst>
              <a:ext uri="{FF2B5EF4-FFF2-40B4-BE49-F238E27FC236}">
                <a16:creationId xmlns:a16="http://schemas.microsoft.com/office/drawing/2014/main" id="{B4C4AC09-582F-C64B-84EE-00A870FBE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271" y="3697592"/>
            <a:ext cx="2865849" cy="13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46"/>
              <a:t>Lactic acid bacteria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646"/>
              <a:t>Acetic acid bacteria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646"/>
              <a:t>Yeasts</a:t>
            </a:r>
          </a:p>
        </p:txBody>
      </p:sp>
      <p:sp>
        <p:nvSpPr>
          <p:cNvPr id="19469" name="TextBox 15">
            <a:extLst>
              <a:ext uri="{FF2B5EF4-FFF2-40B4-BE49-F238E27FC236}">
                <a16:creationId xmlns:a16="http://schemas.microsoft.com/office/drawing/2014/main" id="{2F772B9D-4559-C04B-A8F2-2632C0B8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007" y="5489514"/>
            <a:ext cx="3351302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527" b="1">
                <a:latin typeface="American Typewriter" panose="02090604020004020304" pitchFamily="18" charset="77"/>
              </a:rPr>
              <a:t>Fermentation</a:t>
            </a:r>
          </a:p>
        </p:txBody>
      </p:sp>
      <p:sp>
        <p:nvSpPr>
          <p:cNvPr id="19470" name="TextBox 31">
            <a:extLst>
              <a:ext uri="{FF2B5EF4-FFF2-40B4-BE49-F238E27FC236}">
                <a16:creationId xmlns:a16="http://schemas.microsoft.com/office/drawing/2014/main" id="{5AC430A4-165C-2F49-A0EE-111D3D616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962" y="4672299"/>
            <a:ext cx="1228541" cy="56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86"/>
              <a:t>Sugars</a:t>
            </a:r>
          </a:p>
        </p:txBody>
      </p:sp>
      <p:sp>
        <p:nvSpPr>
          <p:cNvPr id="19471" name="TextBox 34">
            <a:extLst>
              <a:ext uri="{FF2B5EF4-FFF2-40B4-BE49-F238E27FC236}">
                <a16:creationId xmlns:a16="http://schemas.microsoft.com/office/drawing/2014/main" id="{2C40F450-01F2-EC4E-A3BE-8050465B4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487" y="6630465"/>
            <a:ext cx="2385525" cy="56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86"/>
              <a:t>Acids, alcohol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>
                <a:solidFill>
                  <a:srgbClr val="000000"/>
                </a:solidFill>
              </a:rPr>
              <a:t>Origin of communities of fermented foods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4218" y="7006699"/>
            <a:ext cx="2351899" cy="402483"/>
          </a:xfrm>
        </p:spPr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0E61F-7714-1947-B52C-C3F277C7E4A8}"/>
              </a:ext>
            </a:extLst>
          </p:cNvPr>
          <p:cNvCxnSpPr/>
          <p:nvPr/>
        </p:nvCxnSpPr>
        <p:spPr>
          <a:xfrm>
            <a:off x="529" y="1129850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E1AAF8-4306-F940-8FEB-84E382BE7F82}"/>
              </a:ext>
            </a:extLst>
          </p:cNvPr>
          <p:cNvSpPr txBox="1"/>
          <p:nvPr/>
        </p:nvSpPr>
        <p:spPr>
          <a:xfrm>
            <a:off x="615049" y="1365490"/>
            <a:ext cx="6609170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>
              <a:buAutoNum type="arabicPeriod"/>
            </a:pPr>
            <a:r>
              <a:rPr lang="en-US" sz="2646" dirty="0">
                <a:solidFill>
                  <a:schemeClr val="bg1">
                    <a:lumMod val="65000"/>
                  </a:schemeClr>
                </a:solidFill>
              </a:rPr>
              <a:t>Wild/spontaneous fermentation</a:t>
            </a:r>
          </a:p>
          <a:p>
            <a:pPr marL="503972" indent="-503972">
              <a:buAutoNum type="arabicPeriod"/>
            </a:pPr>
            <a:endParaRPr lang="en-US" sz="2646" dirty="0">
              <a:solidFill>
                <a:schemeClr val="bg1">
                  <a:lumMod val="65000"/>
                </a:schemeClr>
              </a:solidFill>
            </a:endParaRPr>
          </a:p>
          <a:p>
            <a:pPr marL="503972" indent="-503972">
              <a:buAutoNum type="arabicPeriod"/>
            </a:pPr>
            <a:r>
              <a:rPr lang="en-US" sz="2646" dirty="0"/>
              <a:t>Starter culture-based fermentation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A9CF86B1-4A76-7B4E-A66B-71329B5C9AB2}"/>
              </a:ext>
            </a:extLst>
          </p:cNvPr>
          <p:cNvSpPr/>
          <p:nvPr/>
        </p:nvSpPr>
        <p:spPr>
          <a:xfrm rot="5400000">
            <a:off x="5881406" y="1591959"/>
            <a:ext cx="874373" cy="971054"/>
          </a:xfrm>
          <a:prstGeom prst="circular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73F91-7C50-2D48-8BB7-4E367813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53" y="2953987"/>
            <a:ext cx="2363276" cy="2954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53FB2F-24D2-5343-9B74-2649FFE6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90" y="4949282"/>
            <a:ext cx="2005076" cy="20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1DF7-DF94-9E40-8ACF-2DFB15AE3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197" y="5792468"/>
            <a:ext cx="1616713" cy="1616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166FA-BB97-4048-9928-752768FFDBDE}"/>
              </a:ext>
            </a:extLst>
          </p:cNvPr>
          <p:cNvSpPr txBox="1"/>
          <p:nvPr/>
        </p:nvSpPr>
        <p:spPr>
          <a:xfrm>
            <a:off x="7479805" y="2924756"/>
            <a:ext cx="2201244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Kombucha biofilm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56B1E-4391-804C-B682-3B88BCB43EE2}"/>
              </a:ext>
            </a:extLst>
          </p:cNvPr>
          <p:cNvSpPr txBox="1"/>
          <p:nvPr/>
        </p:nvSpPr>
        <p:spPr>
          <a:xfrm>
            <a:off x="7592486" y="4963756"/>
            <a:ext cx="1403141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Water kefir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762390-D2D5-EF40-B78B-D36C64086D20}"/>
              </a:ext>
            </a:extLst>
          </p:cNvPr>
          <p:cNvSpPr txBox="1"/>
          <p:nvPr/>
        </p:nvSpPr>
        <p:spPr>
          <a:xfrm>
            <a:off x="6398670" y="5769565"/>
            <a:ext cx="1184940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>
                <a:solidFill>
                  <a:schemeClr val="bg1"/>
                </a:solidFill>
              </a:rPr>
              <a:t>Milk kefir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FA3B36D-FAD8-704B-A6D0-2E40E11F9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528" y="3437766"/>
            <a:ext cx="6481215" cy="21654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ECA172-B0D2-5446-B6AB-042E2AF5694D}"/>
              </a:ext>
            </a:extLst>
          </p:cNvPr>
          <p:cNvSpPr txBox="1"/>
          <p:nvPr/>
        </p:nvSpPr>
        <p:spPr>
          <a:xfrm>
            <a:off x="1131824" y="3030646"/>
            <a:ext cx="6377067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Starter cultures of fermented foods are serial passaged</a:t>
            </a:r>
          </a:p>
        </p:txBody>
      </p:sp>
    </p:spTree>
    <p:extLst>
      <p:ext uri="{BB962C8B-B14F-4D97-AF65-F5344CB8AC3E}">
        <p14:creationId xmlns:p14="http://schemas.microsoft.com/office/powerpoint/2010/main" val="410312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108960" y="27000"/>
            <a:ext cx="4023360" cy="125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800" b="0" strike="noStrike" spc="-1">
                <a:solidFill>
                  <a:srgbClr val="000000"/>
                </a:solidFill>
                <a:latin typeface="BetecknaGS"/>
              </a:rPr>
              <a:t>PHYLOSEQ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553" name="Picture 552"/>
          <p:cNvPicPr/>
          <p:nvPr/>
        </p:nvPicPr>
        <p:blipFill>
          <a:blip r:embed="rId2"/>
          <a:stretch/>
        </p:blipFill>
        <p:spPr>
          <a:xfrm>
            <a:off x="360" y="1734840"/>
            <a:ext cx="10080360" cy="466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3108960" y="27000"/>
            <a:ext cx="4023360" cy="125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800" b="0" strike="noStrike" spc="-1">
                <a:solidFill>
                  <a:srgbClr val="000000"/>
                </a:solidFill>
                <a:latin typeface="BetecknaGS"/>
              </a:rPr>
              <a:t>PHYLOSEQ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557" name="Picture 556"/>
          <p:cNvPicPr/>
          <p:nvPr/>
        </p:nvPicPr>
        <p:blipFill>
          <a:blip r:embed="rId2"/>
          <a:stretch/>
        </p:blipFill>
        <p:spPr>
          <a:xfrm>
            <a:off x="36000" y="797400"/>
            <a:ext cx="10080360" cy="670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852"/>
          <p:cNvPicPr/>
          <p:nvPr/>
        </p:nvPicPr>
        <p:blipFill>
          <a:blip r:embed="rId2"/>
          <a:stretch/>
        </p:blipFill>
        <p:spPr>
          <a:xfrm>
            <a:off x="3141720" y="5625000"/>
            <a:ext cx="4574880" cy="1636560"/>
          </a:xfrm>
          <a:prstGeom prst="rect">
            <a:avLst/>
          </a:prstGeom>
          <a:ln>
            <a:noFill/>
          </a:ln>
        </p:spPr>
      </p:pic>
      <p:pic>
        <p:nvPicPr>
          <p:cNvPr id="854" name="Picture 853"/>
          <p:cNvPicPr/>
          <p:nvPr/>
        </p:nvPicPr>
        <p:blipFill>
          <a:blip r:embed="rId3"/>
          <a:stretch/>
        </p:blipFill>
        <p:spPr>
          <a:xfrm>
            <a:off x="3054259" y="1424520"/>
            <a:ext cx="4564800" cy="1659960"/>
          </a:xfrm>
          <a:prstGeom prst="rect">
            <a:avLst/>
          </a:prstGeom>
          <a:ln>
            <a:noFill/>
          </a:ln>
        </p:spPr>
      </p:pic>
      <p:pic>
        <p:nvPicPr>
          <p:cNvPr id="855" name="Picture 854"/>
          <p:cNvPicPr/>
          <p:nvPr/>
        </p:nvPicPr>
        <p:blipFill>
          <a:blip r:embed="rId4"/>
          <a:stretch/>
        </p:blipFill>
        <p:spPr>
          <a:xfrm>
            <a:off x="4093200" y="3483000"/>
            <a:ext cx="703800" cy="1819800"/>
          </a:xfrm>
          <a:prstGeom prst="rect">
            <a:avLst/>
          </a:prstGeom>
          <a:ln>
            <a:noFill/>
          </a:ln>
        </p:spPr>
      </p:pic>
      <p:sp>
        <p:nvSpPr>
          <p:cNvPr id="856" name="Line 1"/>
          <p:cNvSpPr/>
          <p:nvPr/>
        </p:nvSpPr>
        <p:spPr>
          <a:xfrm flipV="1">
            <a:off x="3822840" y="3301200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7" name="Line 2"/>
          <p:cNvSpPr/>
          <p:nvPr/>
        </p:nvSpPr>
        <p:spPr>
          <a:xfrm flipV="1">
            <a:off x="3822840" y="5302800"/>
            <a:ext cx="136512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8" name="CustomShape 3"/>
          <p:cNvSpPr/>
          <p:nvPr/>
        </p:nvSpPr>
        <p:spPr>
          <a:xfrm rot="16228200">
            <a:off x="3298680" y="3937680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59" name="Picture 858"/>
          <p:cNvPicPr/>
          <p:nvPr/>
        </p:nvPicPr>
        <p:blipFill>
          <a:blip r:embed="rId5"/>
          <a:stretch/>
        </p:blipFill>
        <p:spPr>
          <a:xfrm>
            <a:off x="4139640" y="5335560"/>
            <a:ext cx="169560" cy="150480"/>
          </a:xfrm>
          <a:prstGeom prst="rect">
            <a:avLst/>
          </a:prstGeom>
          <a:ln>
            <a:noFill/>
          </a:ln>
        </p:spPr>
      </p:pic>
      <p:pic>
        <p:nvPicPr>
          <p:cNvPr id="860" name="Picture 859"/>
          <p:cNvPicPr/>
          <p:nvPr/>
        </p:nvPicPr>
        <p:blipFill>
          <a:blip r:embed="rId6"/>
          <a:stretch/>
        </p:blipFill>
        <p:spPr>
          <a:xfrm>
            <a:off x="4580280" y="5335560"/>
            <a:ext cx="176400" cy="150480"/>
          </a:xfrm>
          <a:prstGeom prst="rect">
            <a:avLst/>
          </a:prstGeom>
          <a:ln>
            <a:noFill/>
          </a:ln>
        </p:spPr>
      </p:pic>
      <p:sp>
        <p:nvSpPr>
          <p:cNvPr id="861" name="CustomShape 4"/>
          <p:cNvSpPr/>
          <p:nvPr/>
        </p:nvSpPr>
        <p:spPr>
          <a:xfrm>
            <a:off x="-360" y="1166400"/>
            <a:ext cx="3108600" cy="6400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2" name="Picture 861"/>
          <p:cNvPicPr/>
          <p:nvPr/>
        </p:nvPicPr>
        <p:blipFill>
          <a:blip r:embed="rId7"/>
          <a:stretch/>
        </p:blipFill>
        <p:spPr>
          <a:xfrm>
            <a:off x="-360" y="1194840"/>
            <a:ext cx="3047400" cy="2285280"/>
          </a:xfrm>
          <a:prstGeom prst="rect">
            <a:avLst/>
          </a:prstGeom>
          <a:ln>
            <a:noFill/>
          </a:ln>
        </p:spPr>
      </p:pic>
      <p:pic>
        <p:nvPicPr>
          <p:cNvPr id="863" name="Picture 862"/>
          <p:cNvPicPr/>
          <p:nvPr/>
        </p:nvPicPr>
        <p:blipFill>
          <a:blip r:embed="rId8"/>
          <a:stretch/>
        </p:blipFill>
        <p:spPr>
          <a:xfrm>
            <a:off x="-91800" y="5433120"/>
            <a:ext cx="3108600" cy="2052000"/>
          </a:xfrm>
          <a:prstGeom prst="rect">
            <a:avLst/>
          </a:prstGeom>
          <a:ln>
            <a:noFill/>
          </a:ln>
        </p:spPr>
      </p:pic>
      <p:pic>
        <p:nvPicPr>
          <p:cNvPr id="864" name="Picture 863"/>
          <p:cNvPicPr/>
          <p:nvPr/>
        </p:nvPicPr>
        <p:blipFill>
          <a:blip r:embed="rId9"/>
          <a:stretch/>
        </p:blipFill>
        <p:spPr>
          <a:xfrm>
            <a:off x="6695640" y="3503880"/>
            <a:ext cx="678240" cy="1788480"/>
          </a:xfrm>
          <a:prstGeom prst="rect">
            <a:avLst/>
          </a:prstGeom>
          <a:ln>
            <a:noFill/>
          </a:ln>
        </p:spPr>
      </p:pic>
      <p:sp>
        <p:nvSpPr>
          <p:cNvPr id="865" name="Line 5"/>
          <p:cNvSpPr/>
          <p:nvPr/>
        </p:nvSpPr>
        <p:spPr>
          <a:xfrm flipV="1">
            <a:off x="6427800" y="3321360"/>
            <a:ext cx="0" cy="196704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6" name="Line 6"/>
          <p:cNvSpPr/>
          <p:nvPr/>
        </p:nvSpPr>
        <p:spPr>
          <a:xfrm flipV="1">
            <a:off x="6427800" y="5288400"/>
            <a:ext cx="132660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7" name="CustomShape 7"/>
          <p:cNvSpPr/>
          <p:nvPr/>
        </p:nvSpPr>
        <p:spPr>
          <a:xfrm>
            <a:off x="6035040" y="4114800"/>
            <a:ext cx="31500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68" name="Picture 867"/>
          <p:cNvPicPr/>
          <p:nvPr/>
        </p:nvPicPr>
        <p:blipFill>
          <a:blip r:embed="rId10"/>
          <a:stretch/>
        </p:blipFill>
        <p:spPr>
          <a:xfrm>
            <a:off x="6711840" y="5324400"/>
            <a:ext cx="178560" cy="106200"/>
          </a:xfrm>
          <a:prstGeom prst="rect">
            <a:avLst/>
          </a:prstGeom>
          <a:ln>
            <a:noFill/>
          </a:ln>
        </p:spPr>
      </p:pic>
      <p:pic>
        <p:nvPicPr>
          <p:cNvPr id="869" name="Picture 868"/>
          <p:cNvPicPr/>
          <p:nvPr/>
        </p:nvPicPr>
        <p:blipFill>
          <a:blip r:embed="rId11"/>
          <a:stretch/>
        </p:blipFill>
        <p:spPr>
          <a:xfrm>
            <a:off x="7137720" y="5324400"/>
            <a:ext cx="182160" cy="106200"/>
          </a:xfrm>
          <a:prstGeom prst="rect">
            <a:avLst/>
          </a:prstGeom>
          <a:ln>
            <a:noFill/>
          </a:ln>
        </p:spPr>
      </p:pic>
      <p:pic>
        <p:nvPicPr>
          <p:cNvPr id="870" name="Picture 869"/>
          <p:cNvPicPr/>
          <p:nvPr/>
        </p:nvPicPr>
        <p:blipFill>
          <a:blip r:embed="rId6"/>
          <a:stretch/>
        </p:blipFill>
        <p:spPr>
          <a:xfrm>
            <a:off x="7162560" y="3144960"/>
            <a:ext cx="171360" cy="147600"/>
          </a:xfrm>
          <a:prstGeom prst="rect">
            <a:avLst/>
          </a:prstGeom>
          <a:ln>
            <a:noFill/>
          </a:ln>
        </p:spPr>
      </p:pic>
      <p:sp>
        <p:nvSpPr>
          <p:cNvPr id="871" name="CustomShape 8"/>
          <p:cNvSpPr/>
          <p:nvPr/>
        </p:nvSpPr>
        <p:spPr>
          <a:xfrm>
            <a:off x="6583680" y="3017520"/>
            <a:ext cx="1005480" cy="36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2" name="CustomShape 9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24C0AA-BE9E-BE77-F87C-82C9D54945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5596" y="4344043"/>
            <a:ext cx="2249946" cy="321563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872"/>
          <p:cNvPicPr/>
          <p:nvPr/>
        </p:nvPicPr>
        <p:blipFill>
          <a:blip r:embed="rId2"/>
          <a:stretch/>
        </p:blipFill>
        <p:spPr>
          <a:xfrm>
            <a:off x="3141720" y="5625000"/>
            <a:ext cx="4574880" cy="1636560"/>
          </a:xfrm>
          <a:prstGeom prst="rect">
            <a:avLst/>
          </a:prstGeom>
          <a:ln>
            <a:noFill/>
          </a:ln>
        </p:spPr>
      </p:pic>
      <p:pic>
        <p:nvPicPr>
          <p:cNvPr id="874" name="Picture 873"/>
          <p:cNvPicPr/>
          <p:nvPr/>
        </p:nvPicPr>
        <p:blipFill>
          <a:blip r:embed="rId3"/>
          <a:stretch/>
        </p:blipFill>
        <p:spPr>
          <a:xfrm>
            <a:off x="3151800" y="1362960"/>
            <a:ext cx="4564800" cy="1659960"/>
          </a:xfrm>
          <a:prstGeom prst="rect">
            <a:avLst/>
          </a:prstGeom>
          <a:ln>
            <a:noFill/>
          </a:ln>
        </p:spPr>
      </p:pic>
      <p:pic>
        <p:nvPicPr>
          <p:cNvPr id="875" name="Picture 874"/>
          <p:cNvPicPr/>
          <p:nvPr/>
        </p:nvPicPr>
        <p:blipFill>
          <a:blip r:embed="rId4"/>
          <a:stretch/>
        </p:blipFill>
        <p:spPr>
          <a:xfrm>
            <a:off x="4381200" y="3483000"/>
            <a:ext cx="703800" cy="1819800"/>
          </a:xfrm>
          <a:prstGeom prst="rect">
            <a:avLst/>
          </a:prstGeom>
          <a:ln>
            <a:noFill/>
          </a:ln>
        </p:spPr>
      </p:pic>
      <p:sp>
        <p:nvSpPr>
          <p:cNvPr id="876" name="Line 1"/>
          <p:cNvSpPr/>
          <p:nvPr/>
        </p:nvSpPr>
        <p:spPr>
          <a:xfrm flipV="1">
            <a:off x="4110840" y="3301200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Line 2"/>
          <p:cNvSpPr/>
          <p:nvPr/>
        </p:nvSpPr>
        <p:spPr>
          <a:xfrm flipV="1">
            <a:off x="4110840" y="5302800"/>
            <a:ext cx="136512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CustomShape 3"/>
          <p:cNvSpPr/>
          <p:nvPr/>
        </p:nvSpPr>
        <p:spPr>
          <a:xfrm rot="16228200">
            <a:off x="3586680" y="3937680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79" name="Picture 878"/>
          <p:cNvPicPr/>
          <p:nvPr/>
        </p:nvPicPr>
        <p:blipFill>
          <a:blip r:embed="rId5"/>
          <a:stretch/>
        </p:blipFill>
        <p:spPr>
          <a:xfrm>
            <a:off x="4868280" y="5335560"/>
            <a:ext cx="176400" cy="150480"/>
          </a:xfrm>
          <a:prstGeom prst="rect">
            <a:avLst/>
          </a:prstGeom>
          <a:ln>
            <a:noFill/>
          </a:ln>
        </p:spPr>
      </p:pic>
      <p:sp>
        <p:nvSpPr>
          <p:cNvPr id="880" name="CustomShape 4"/>
          <p:cNvSpPr/>
          <p:nvPr/>
        </p:nvSpPr>
        <p:spPr>
          <a:xfrm>
            <a:off x="-360" y="1166400"/>
            <a:ext cx="3108600" cy="6400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1" name="Picture 880"/>
          <p:cNvPicPr/>
          <p:nvPr/>
        </p:nvPicPr>
        <p:blipFill>
          <a:blip r:embed="rId6"/>
          <a:stretch/>
        </p:blipFill>
        <p:spPr>
          <a:xfrm>
            <a:off x="-360" y="1194840"/>
            <a:ext cx="3047400" cy="2285280"/>
          </a:xfrm>
          <a:prstGeom prst="rect">
            <a:avLst/>
          </a:prstGeom>
          <a:ln>
            <a:noFill/>
          </a:ln>
        </p:spPr>
      </p:pic>
      <p:pic>
        <p:nvPicPr>
          <p:cNvPr id="882" name="Picture 881"/>
          <p:cNvPicPr/>
          <p:nvPr/>
        </p:nvPicPr>
        <p:blipFill>
          <a:blip r:embed="rId7"/>
          <a:stretch/>
        </p:blipFill>
        <p:spPr>
          <a:xfrm>
            <a:off x="-91800" y="5433120"/>
            <a:ext cx="3108600" cy="2052000"/>
          </a:xfrm>
          <a:prstGeom prst="rect">
            <a:avLst/>
          </a:prstGeom>
          <a:ln>
            <a:noFill/>
          </a:ln>
        </p:spPr>
      </p:pic>
      <p:pic>
        <p:nvPicPr>
          <p:cNvPr id="883" name="Picture 882"/>
          <p:cNvPicPr/>
          <p:nvPr/>
        </p:nvPicPr>
        <p:blipFill>
          <a:blip r:embed="rId8"/>
          <a:stretch/>
        </p:blipFill>
        <p:spPr>
          <a:xfrm>
            <a:off x="6695640" y="3503880"/>
            <a:ext cx="678240" cy="1788480"/>
          </a:xfrm>
          <a:prstGeom prst="rect">
            <a:avLst/>
          </a:prstGeom>
          <a:ln>
            <a:noFill/>
          </a:ln>
        </p:spPr>
      </p:pic>
      <p:sp>
        <p:nvSpPr>
          <p:cNvPr id="884" name="Line 5"/>
          <p:cNvSpPr/>
          <p:nvPr/>
        </p:nvSpPr>
        <p:spPr>
          <a:xfrm flipV="1">
            <a:off x="6427800" y="3321360"/>
            <a:ext cx="0" cy="196704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5" name="Line 6"/>
          <p:cNvSpPr/>
          <p:nvPr/>
        </p:nvSpPr>
        <p:spPr>
          <a:xfrm flipV="1">
            <a:off x="6427800" y="5288400"/>
            <a:ext cx="132660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6" name="CustomShape 7"/>
          <p:cNvSpPr/>
          <p:nvPr/>
        </p:nvSpPr>
        <p:spPr>
          <a:xfrm>
            <a:off x="6163920" y="4269600"/>
            <a:ext cx="3150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87" name="Picture 886"/>
          <p:cNvPicPr/>
          <p:nvPr/>
        </p:nvPicPr>
        <p:blipFill>
          <a:blip r:embed="rId9"/>
          <a:stretch/>
        </p:blipFill>
        <p:spPr>
          <a:xfrm>
            <a:off x="6711840" y="5324400"/>
            <a:ext cx="178560" cy="106200"/>
          </a:xfrm>
          <a:prstGeom prst="rect">
            <a:avLst/>
          </a:prstGeom>
          <a:ln>
            <a:noFill/>
          </a:ln>
        </p:spPr>
      </p:pic>
      <p:pic>
        <p:nvPicPr>
          <p:cNvPr id="888" name="Picture 887"/>
          <p:cNvPicPr/>
          <p:nvPr/>
        </p:nvPicPr>
        <p:blipFill>
          <a:blip r:embed="rId10"/>
          <a:stretch/>
        </p:blipFill>
        <p:spPr>
          <a:xfrm>
            <a:off x="7137720" y="5324400"/>
            <a:ext cx="182160" cy="106200"/>
          </a:xfrm>
          <a:prstGeom prst="rect">
            <a:avLst/>
          </a:prstGeom>
          <a:ln>
            <a:noFill/>
          </a:ln>
        </p:spPr>
      </p:pic>
      <p:pic>
        <p:nvPicPr>
          <p:cNvPr id="889" name="Picture 888"/>
          <p:cNvPicPr/>
          <p:nvPr/>
        </p:nvPicPr>
        <p:blipFill>
          <a:blip r:embed="rId11"/>
          <a:stretch/>
        </p:blipFill>
        <p:spPr>
          <a:xfrm>
            <a:off x="6734520" y="3144960"/>
            <a:ext cx="164880" cy="147600"/>
          </a:xfrm>
          <a:prstGeom prst="rect">
            <a:avLst/>
          </a:prstGeom>
          <a:ln>
            <a:noFill/>
          </a:ln>
        </p:spPr>
      </p:pic>
      <p:pic>
        <p:nvPicPr>
          <p:cNvPr id="890" name="Picture 889"/>
          <p:cNvPicPr/>
          <p:nvPr/>
        </p:nvPicPr>
        <p:blipFill>
          <a:blip r:embed="rId5"/>
          <a:stretch/>
        </p:blipFill>
        <p:spPr>
          <a:xfrm>
            <a:off x="7162560" y="3144960"/>
            <a:ext cx="171360" cy="147600"/>
          </a:xfrm>
          <a:prstGeom prst="rect">
            <a:avLst/>
          </a:prstGeom>
          <a:ln>
            <a:noFill/>
          </a:ln>
        </p:spPr>
      </p:pic>
      <p:sp>
        <p:nvSpPr>
          <p:cNvPr id="891" name="CustomShape 8"/>
          <p:cNvSpPr/>
          <p:nvPr/>
        </p:nvSpPr>
        <p:spPr>
          <a:xfrm>
            <a:off x="6583680" y="3017520"/>
            <a:ext cx="1005480" cy="36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1390320" y="2944800"/>
            <a:ext cx="7131960" cy="2377080"/>
          </a:xfrm>
          <a:prstGeom prst="rect">
            <a:avLst/>
          </a:prstGeom>
          <a:solidFill>
            <a:srgbClr val="FFFFFF"/>
          </a:solidFill>
          <a:ln w="54720">
            <a:solidFill>
              <a:srgbClr val="FF0000"/>
            </a:solidFill>
            <a:round/>
          </a:ln>
          <a:effectLst>
            <a:outerShdw dist="102841" dir="2700000">
              <a:srgbClr val="1C1C1C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2428200" y="3769920"/>
            <a:ext cx="506952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Sample representatively!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284493" y="290142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Community Ecology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C9D4-1C8E-4747-8DAB-E377B6DAAC36}"/>
              </a:ext>
            </a:extLst>
          </p:cNvPr>
          <p:cNvSpPr txBox="1"/>
          <p:nvPr/>
        </p:nvSpPr>
        <p:spPr>
          <a:xfrm>
            <a:off x="2213166" y="6424119"/>
            <a:ext cx="786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 A set of populations (individuals from different species)  </a:t>
            </a:r>
          </a:p>
          <a:p>
            <a:r>
              <a:rPr lang="en-US" sz="2400" i="1" dirty="0">
                <a:latin typeface="Georgia" panose="02040502050405020303" pitchFamily="18" charset="0"/>
                <a:cs typeface="Aldhabi" panose="020F0502020204030204" pitchFamily="34" charset="0"/>
              </a:rPr>
              <a:t>coexisting in the same space and time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6927" y="1135556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DB801-98BA-B549-9765-7DEE381F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90" y="2960450"/>
            <a:ext cx="3254485" cy="24863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71EA072-2078-C84F-AE9F-A4C1F6A8E3EB}"/>
              </a:ext>
            </a:extLst>
          </p:cNvPr>
          <p:cNvSpPr txBox="1"/>
          <p:nvPr/>
        </p:nvSpPr>
        <p:spPr>
          <a:xfrm>
            <a:off x="3576703" y="1607773"/>
            <a:ext cx="196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many species?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7EDB0C-217E-2F48-8BF3-2B290D119D6F}"/>
              </a:ext>
            </a:extLst>
          </p:cNvPr>
          <p:cNvSpPr txBox="1"/>
          <p:nvPr/>
        </p:nvSpPr>
        <p:spPr>
          <a:xfrm>
            <a:off x="669339" y="4817914"/>
            <a:ext cx="290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are they affected by the environment?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CFBED0-C030-4E4B-9DB2-FC1D3EE81BDB}"/>
              </a:ext>
            </a:extLst>
          </p:cNvPr>
          <p:cNvSpPr txBox="1"/>
          <p:nvPr/>
        </p:nvSpPr>
        <p:spPr>
          <a:xfrm>
            <a:off x="284493" y="2225337"/>
            <a:ext cx="301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do they change the environment?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F441FE-CBB2-F241-A191-C789ACC9D6E5}"/>
              </a:ext>
            </a:extLst>
          </p:cNvPr>
          <p:cNvSpPr txBox="1"/>
          <p:nvPr/>
        </p:nvSpPr>
        <p:spPr>
          <a:xfrm>
            <a:off x="6283037" y="2273297"/>
            <a:ext cx="3171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Why some ecosystems contain more species than others?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29173-E448-DB43-B703-41DC1BBD4C98}"/>
              </a:ext>
            </a:extLst>
          </p:cNvPr>
          <p:cNvSpPr txBox="1"/>
          <p:nvPr/>
        </p:nvSpPr>
        <p:spPr>
          <a:xfrm>
            <a:off x="6375700" y="4846679"/>
            <a:ext cx="253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do they interact with each other?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074C6-851F-482B-E4F9-3644A31BA94A}"/>
              </a:ext>
            </a:extLst>
          </p:cNvPr>
          <p:cNvSpPr/>
          <p:nvPr/>
        </p:nvSpPr>
        <p:spPr>
          <a:xfrm>
            <a:off x="127339" y="6608784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  <a:cs typeface="Aldhabi" panose="020F0502020204030204" pitchFamily="34" charset="0"/>
              </a:rPr>
              <a:t>Community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2072587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Picture 893"/>
          <p:cNvPicPr/>
          <p:nvPr/>
        </p:nvPicPr>
        <p:blipFill>
          <a:blip r:embed="rId2"/>
          <a:stretch/>
        </p:blipFill>
        <p:spPr>
          <a:xfrm>
            <a:off x="151920" y="5590440"/>
            <a:ext cx="3231000" cy="1328400"/>
          </a:xfrm>
          <a:prstGeom prst="rect">
            <a:avLst/>
          </a:prstGeom>
          <a:ln>
            <a:noFill/>
          </a:ln>
        </p:spPr>
      </p:pic>
      <p:pic>
        <p:nvPicPr>
          <p:cNvPr id="895" name="Picture 894"/>
          <p:cNvPicPr/>
          <p:nvPr/>
        </p:nvPicPr>
        <p:blipFill>
          <a:blip r:embed="rId3"/>
          <a:stretch/>
        </p:blipFill>
        <p:spPr>
          <a:xfrm>
            <a:off x="91440" y="792720"/>
            <a:ext cx="3224160" cy="1347120"/>
          </a:xfrm>
          <a:prstGeom prst="rect">
            <a:avLst/>
          </a:prstGeom>
          <a:ln>
            <a:noFill/>
          </a:ln>
        </p:spPr>
      </p:pic>
      <p:pic>
        <p:nvPicPr>
          <p:cNvPr id="896" name="Picture 895"/>
          <p:cNvPicPr/>
          <p:nvPr/>
        </p:nvPicPr>
        <p:blipFill>
          <a:blip r:embed="rId4"/>
          <a:stretch/>
        </p:blipFill>
        <p:spPr>
          <a:xfrm>
            <a:off x="3255840" y="2894400"/>
            <a:ext cx="2756520" cy="1885320"/>
          </a:xfrm>
          <a:prstGeom prst="rect">
            <a:avLst/>
          </a:prstGeom>
          <a:ln>
            <a:noFill/>
          </a:ln>
        </p:spPr>
      </p:pic>
      <p:sp>
        <p:nvSpPr>
          <p:cNvPr id="897" name="CustomShape 1"/>
          <p:cNvSpPr/>
          <p:nvPr/>
        </p:nvSpPr>
        <p:spPr>
          <a:xfrm>
            <a:off x="1645920" y="243576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8" name="CustomShape 2"/>
          <p:cNvSpPr/>
          <p:nvPr/>
        </p:nvSpPr>
        <p:spPr>
          <a:xfrm flipV="1">
            <a:off x="1645920" y="309708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9" name="CustomShape 3"/>
          <p:cNvSpPr/>
          <p:nvPr/>
        </p:nvSpPr>
        <p:spPr>
          <a:xfrm>
            <a:off x="5700240" y="2926080"/>
            <a:ext cx="1828440" cy="2102760"/>
          </a:xfrm>
          <a:custGeom>
            <a:avLst/>
            <a:gdLst/>
            <a:ahLst/>
            <a:cxnLst/>
            <a:rect l="l" t="t" r="r" b="b"/>
            <a:pathLst>
              <a:path w="5082" h="5844">
                <a:moveTo>
                  <a:pt x="0" y="1120"/>
                </a:moveTo>
                <a:lnTo>
                  <a:pt x="3182" y="1120"/>
                </a:lnTo>
                <a:lnTo>
                  <a:pt x="3182" y="0"/>
                </a:lnTo>
                <a:lnTo>
                  <a:pt x="5081" y="2921"/>
                </a:lnTo>
                <a:lnTo>
                  <a:pt x="3182" y="5843"/>
                </a:lnTo>
                <a:lnTo>
                  <a:pt x="3182" y="4722"/>
                </a:lnTo>
                <a:lnTo>
                  <a:pt x="0" y="4722"/>
                </a:lnTo>
                <a:lnTo>
                  <a:pt x="0" y="1120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0" name="Picture 899"/>
          <p:cNvPicPr/>
          <p:nvPr/>
        </p:nvPicPr>
        <p:blipFill>
          <a:blip r:embed="rId5"/>
          <a:stretch/>
        </p:blipFill>
        <p:spPr>
          <a:xfrm>
            <a:off x="8353800" y="2770200"/>
            <a:ext cx="1092240" cy="2238120"/>
          </a:xfrm>
          <a:prstGeom prst="rect">
            <a:avLst/>
          </a:prstGeom>
          <a:ln>
            <a:noFill/>
          </a:ln>
        </p:spPr>
      </p:pic>
      <p:sp>
        <p:nvSpPr>
          <p:cNvPr id="901" name="Line 4"/>
          <p:cNvSpPr/>
          <p:nvPr/>
        </p:nvSpPr>
        <p:spPr>
          <a:xfrm flipV="1">
            <a:off x="7923240" y="2541600"/>
            <a:ext cx="0" cy="246168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2" name="Line 5"/>
          <p:cNvSpPr/>
          <p:nvPr/>
        </p:nvSpPr>
        <p:spPr>
          <a:xfrm flipV="1">
            <a:off x="7923240" y="5003280"/>
            <a:ext cx="21351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CustomShape 6"/>
          <p:cNvSpPr/>
          <p:nvPr/>
        </p:nvSpPr>
        <p:spPr>
          <a:xfrm>
            <a:off x="7498080" y="3728520"/>
            <a:ext cx="507240" cy="3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04" name="Picture 903"/>
          <p:cNvPicPr/>
          <p:nvPr/>
        </p:nvPicPr>
        <p:blipFill>
          <a:blip r:embed="rId6"/>
          <a:stretch/>
        </p:blipFill>
        <p:spPr>
          <a:xfrm>
            <a:off x="8380080" y="5048640"/>
            <a:ext cx="287640" cy="132840"/>
          </a:xfrm>
          <a:prstGeom prst="rect">
            <a:avLst/>
          </a:prstGeom>
          <a:ln>
            <a:noFill/>
          </a:ln>
        </p:spPr>
      </p:pic>
      <p:pic>
        <p:nvPicPr>
          <p:cNvPr id="905" name="Picture 904"/>
          <p:cNvPicPr/>
          <p:nvPr/>
        </p:nvPicPr>
        <p:blipFill>
          <a:blip r:embed="rId7"/>
          <a:stretch/>
        </p:blipFill>
        <p:spPr>
          <a:xfrm>
            <a:off x="9065880" y="5048640"/>
            <a:ext cx="293400" cy="132840"/>
          </a:xfrm>
          <a:prstGeom prst="rect">
            <a:avLst/>
          </a:prstGeom>
          <a:ln>
            <a:noFill/>
          </a:ln>
        </p:spPr>
      </p:pic>
      <p:sp>
        <p:nvSpPr>
          <p:cNvPr id="906" name="CustomShape 7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icture 906"/>
          <p:cNvPicPr/>
          <p:nvPr/>
        </p:nvPicPr>
        <p:blipFill>
          <a:blip r:embed="rId2"/>
          <a:stretch/>
        </p:blipFill>
        <p:spPr>
          <a:xfrm>
            <a:off x="151920" y="5590440"/>
            <a:ext cx="3231000" cy="1328400"/>
          </a:xfrm>
          <a:prstGeom prst="rect">
            <a:avLst/>
          </a:prstGeom>
          <a:ln>
            <a:noFill/>
          </a:ln>
        </p:spPr>
      </p:pic>
      <p:pic>
        <p:nvPicPr>
          <p:cNvPr id="908" name="Picture 907"/>
          <p:cNvPicPr/>
          <p:nvPr/>
        </p:nvPicPr>
        <p:blipFill>
          <a:blip r:embed="rId3"/>
          <a:stretch/>
        </p:blipFill>
        <p:spPr>
          <a:xfrm>
            <a:off x="91440" y="792720"/>
            <a:ext cx="3224160" cy="1347120"/>
          </a:xfrm>
          <a:prstGeom prst="rect">
            <a:avLst/>
          </a:prstGeom>
          <a:ln>
            <a:noFill/>
          </a:ln>
        </p:spPr>
      </p:pic>
      <p:pic>
        <p:nvPicPr>
          <p:cNvPr id="909" name="Picture 908"/>
          <p:cNvPicPr/>
          <p:nvPr/>
        </p:nvPicPr>
        <p:blipFill>
          <a:blip r:embed="rId4"/>
          <a:stretch/>
        </p:blipFill>
        <p:spPr>
          <a:xfrm>
            <a:off x="3255840" y="2894400"/>
            <a:ext cx="2756520" cy="1885320"/>
          </a:xfrm>
          <a:prstGeom prst="rect">
            <a:avLst/>
          </a:prstGeom>
          <a:ln>
            <a:noFill/>
          </a:ln>
        </p:spPr>
      </p:pic>
      <p:sp>
        <p:nvSpPr>
          <p:cNvPr id="910" name="CustomShape 1"/>
          <p:cNvSpPr/>
          <p:nvPr/>
        </p:nvSpPr>
        <p:spPr>
          <a:xfrm>
            <a:off x="1645920" y="243576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1" name="CustomShape 2"/>
          <p:cNvSpPr/>
          <p:nvPr/>
        </p:nvSpPr>
        <p:spPr>
          <a:xfrm flipV="1">
            <a:off x="1645920" y="309708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2" name="CustomShape 3"/>
          <p:cNvSpPr/>
          <p:nvPr/>
        </p:nvSpPr>
        <p:spPr>
          <a:xfrm>
            <a:off x="5700240" y="2926080"/>
            <a:ext cx="1828440" cy="2102760"/>
          </a:xfrm>
          <a:custGeom>
            <a:avLst/>
            <a:gdLst/>
            <a:ahLst/>
            <a:cxnLst/>
            <a:rect l="l" t="t" r="r" b="b"/>
            <a:pathLst>
              <a:path w="5082" h="5844">
                <a:moveTo>
                  <a:pt x="0" y="1120"/>
                </a:moveTo>
                <a:lnTo>
                  <a:pt x="3182" y="1120"/>
                </a:lnTo>
                <a:lnTo>
                  <a:pt x="3182" y="0"/>
                </a:lnTo>
                <a:lnTo>
                  <a:pt x="5081" y="2921"/>
                </a:lnTo>
                <a:lnTo>
                  <a:pt x="3182" y="5843"/>
                </a:lnTo>
                <a:lnTo>
                  <a:pt x="3182" y="4722"/>
                </a:lnTo>
                <a:lnTo>
                  <a:pt x="0" y="4722"/>
                </a:lnTo>
                <a:lnTo>
                  <a:pt x="0" y="1120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3" name="CustomShape 4"/>
          <p:cNvSpPr/>
          <p:nvPr/>
        </p:nvSpPr>
        <p:spPr>
          <a:xfrm>
            <a:off x="1737360" y="3632760"/>
            <a:ext cx="219420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Equimolar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concentrations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4" name="Picture 913"/>
          <p:cNvPicPr/>
          <p:nvPr/>
        </p:nvPicPr>
        <p:blipFill>
          <a:blip r:embed="rId5"/>
          <a:stretch/>
        </p:blipFill>
        <p:spPr>
          <a:xfrm>
            <a:off x="8353800" y="2770200"/>
            <a:ext cx="1092240" cy="2238120"/>
          </a:xfrm>
          <a:prstGeom prst="rect">
            <a:avLst/>
          </a:prstGeom>
          <a:ln>
            <a:noFill/>
          </a:ln>
        </p:spPr>
      </p:pic>
      <p:sp>
        <p:nvSpPr>
          <p:cNvPr id="915" name="Line 5"/>
          <p:cNvSpPr/>
          <p:nvPr/>
        </p:nvSpPr>
        <p:spPr>
          <a:xfrm flipV="1">
            <a:off x="7923240" y="2541600"/>
            <a:ext cx="0" cy="246168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6" name="Line 6"/>
          <p:cNvSpPr/>
          <p:nvPr/>
        </p:nvSpPr>
        <p:spPr>
          <a:xfrm flipV="1">
            <a:off x="7923240" y="5003280"/>
            <a:ext cx="21351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7" name="CustomShape 7"/>
          <p:cNvSpPr/>
          <p:nvPr/>
        </p:nvSpPr>
        <p:spPr>
          <a:xfrm>
            <a:off x="7498080" y="3728520"/>
            <a:ext cx="507240" cy="3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8" name="Picture 917"/>
          <p:cNvPicPr/>
          <p:nvPr/>
        </p:nvPicPr>
        <p:blipFill>
          <a:blip r:embed="rId6"/>
          <a:stretch/>
        </p:blipFill>
        <p:spPr>
          <a:xfrm>
            <a:off x="8380080" y="5048640"/>
            <a:ext cx="287640" cy="132840"/>
          </a:xfrm>
          <a:prstGeom prst="rect">
            <a:avLst/>
          </a:prstGeom>
          <a:ln>
            <a:noFill/>
          </a:ln>
        </p:spPr>
      </p:pic>
      <p:pic>
        <p:nvPicPr>
          <p:cNvPr id="919" name="Picture 918"/>
          <p:cNvPicPr/>
          <p:nvPr/>
        </p:nvPicPr>
        <p:blipFill>
          <a:blip r:embed="rId7"/>
          <a:stretch/>
        </p:blipFill>
        <p:spPr>
          <a:xfrm>
            <a:off x="9065880" y="5048640"/>
            <a:ext cx="293400" cy="132840"/>
          </a:xfrm>
          <a:prstGeom prst="rect">
            <a:avLst/>
          </a:prstGeom>
          <a:ln>
            <a:noFill/>
          </a:ln>
        </p:spPr>
      </p:pic>
      <p:sp>
        <p:nvSpPr>
          <p:cNvPr id="920" name="CustomShape 8"/>
          <p:cNvSpPr/>
          <p:nvPr/>
        </p:nvSpPr>
        <p:spPr>
          <a:xfrm>
            <a:off x="5719680" y="3426120"/>
            <a:ext cx="1778040" cy="11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 L"/>
              </a:rPr>
              <a:t>Output read number limited by the instrument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21" name="CustomShape 9"/>
          <p:cNvSpPr/>
          <p:nvPr/>
        </p:nvSpPr>
        <p:spPr>
          <a:xfrm>
            <a:off x="5577840" y="3017520"/>
            <a:ext cx="1737000" cy="1828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2" name="CustomShape 10"/>
          <p:cNvSpPr/>
          <p:nvPr/>
        </p:nvSpPr>
        <p:spPr>
          <a:xfrm>
            <a:off x="1573920" y="3438720"/>
            <a:ext cx="1919880" cy="1096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3" name="Line 11"/>
          <p:cNvSpPr/>
          <p:nvPr/>
        </p:nvSpPr>
        <p:spPr>
          <a:xfrm>
            <a:off x="2560320" y="4536000"/>
            <a:ext cx="1554480" cy="858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4" name="Line 12"/>
          <p:cNvSpPr/>
          <p:nvPr/>
        </p:nvSpPr>
        <p:spPr>
          <a:xfrm flipH="1">
            <a:off x="4114800" y="4846320"/>
            <a:ext cx="2286000" cy="54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5" name="CustomShape 13"/>
          <p:cNvSpPr/>
          <p:nvPr/>
        </p:nvSpPr>
        <p:spPr>
          <a:xfrm>
            <a:off x="4023360" y="5362200"/>
            <a:ext cx="548604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1. Total abundance info is lost in two steps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26" name="CustomShape 14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icture 926"/>
          <p:cNvPicPr/>
          <p:nvPr/>
        </p:nvPicPr>
        <p:blipFill>
          <a:blip r:embed="rId2"/>
          <a:stretch/>
        </p:blipFill>
        <p:spPr>
          <a:xfrm>
            <a:off x="151920" y="5590440"/>
            <a:ext cx="3231000" cy="1328400"/>
          </a:xfrm>
          <a:prstGeom prst="rect">
            <a:avLst/>
          </a:prstGeom>
          <a:ln>
            <a:noFill/>
          </a:ln>
        </p:spPr>
      </p:pic>
      <p:pic>
        <p:nvPicPr>
          <p:cNvPr id="928" name="Picture 927"/>
          <p:cNvPicPr/>
          <p:nvPr/>
        </p:nvPicPr>
        <p:blipFill>
          <a:blip r:embed="rId3"/>
          <a:stretch/>
        </p:blipFill>
        <p:spPr>
          <a:xfrm>
            <a:off x="91440" y="792720"/>
            <a:ext cx="3224160" cy="1347120"/>
          </a:xfrm>
          <a:prstGeom prst="rect">
            <a:avLst/>
          </a:prstGeom>
          <a:ln>
            <a:noFill/>
          </a:ln>
        </p:spPr>
      </p:pic>
      <p:pic>
        <p:nvPicPr>
          <p:cNvPr id="929" name="Picture 928"/>
          <p:cNvPicPr/>
          <p:nvPr/>
        </p:nvPicPr>
        <p:blipFill>
          <a:blip r:embed="rId4"/>
          <a:stretch/>
        </p:blipFill>
        <p:spPr>
          <a:xfrm>
            <a:off x="3255840" y="2894400"/>
            <a:ext cx="2756520" cy="1885320"/>
          </a:xfrm>
          <a:prstGeom prst="rect">
            <a:avLst/>
          </a:prstGeom>
          <a:ln>
            <a:noFill/>
          </a:ln>
        </p:spPr>
      </p:pic>
      <p:sp>
        <p:nvSpPr>
          <p:cNvPr id="930" name="CustomShape 1"/>
          <p:cNvSpPr/>
          <p:nvPr/>
        </p:nvSpPr>
        <p:spPr>
          <a:xfrm>
            <a:off x="1645920" y="243576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1" name="CustomShape 2"/>
          <p:cNvSpPr/>
          <p:nvPr/>
        </p:nvSpPr>
        <p:spPr>
          <a:xfrm flipV="1">
            <a:off x="1645920" y="309708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2" name="CustomShape 3"/>
          <p:cNvSpPr/>
          <p:nvPr/>
        </p:nvSpPr>
        <p:spPr>
          <a:xfrm>
            <a:off x="5700240" y="2926080"/>
            <a:ext cx="1828440" cy="2102760"/>
          </a:xfrm>
          <a:custGeom>
            <a:avLst/>
            <a:gdLst/>
            <a:ahLst/>
            <a:cxnLst/>
            <a:rect l="l" t="t" r="r" b="b"/>
            <a:pathLst>
              <a:path w="5082" h="5844">
                <a:moveTo>
                  <a:pt x="0" y="1120"/>
                </a:moveTo>
                <a:lnTo>
                  <a:pt x="3182" y="1120"/>
                </a:lnTo>
                <a:lnTo>
                  <a:pt x="3182" y="0"/>
                </a:lnTo>
                <a:lnTo>
                  <a:pt x="5081" y="2921"/>
                </a:lnTo>
                <a:lnTo>
                  <a:pt x="3182" y="5843"/>
                </a:lnTo>
                <a:lnTo>
                  <a:pt x="3182" y="4722"/>
                </a:lnTo>
                <a:lnTo>
                  <a:pt x="0" y="4722"/>
                </a:lnTo>
                <a:lnTo>
                  <a:pt x="0" y="1120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3" name="CustomShape 4"/>
          <p:cNvSpPr/>
          <p:nvPr/>
        </p:nvSpPr>
        <p:spPr>
          <a:xfrm>
            <a:off x="1737360" y="3632760"/>
            <a:ext cx="219420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Equimolar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concentrations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4" name="Picture 933"/>
          <p:cNvPicPr/>
          <p:nvPr/>
        </p:nvPicPr>
        <p:blipFill>
          <a:blip r:embed="rId5"/>
          <a:stretch/>
        </p:blipFill>
        <p:spPr>
          <a:xfrm>
            <a:off x="8353800" y="2770200"/>
            <a:ext cx="1092240" cy="2238120"/>
          </a:xfrm>
          <a:prstGeom prst="rect">
            <a:avLst/>
          </a:prstGeom>
          <a:ln>
            <a:noFill/>
          </a:ln>
        </p:spPr>
      </p:pic>
      <p:sp>
        <p:nvSpPr>
          <p:cNvPr id="935" name="Line 5"/>
          <p:cNvSpPr/>
          <p:nvPr/>
        </p:nvSpPr>
        <p:spPr>
          <a:xfrm flipV="1">
            <a:off x="7923240" y="2541600"/>
            <a:ext cx="0" cy="246168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6" name="Line 6"/>
          <p:cNvSpPr/>
          <p:nvPr/>
        </p:nvSpPr>
        <p:spPr>
          <a:xfrm flipV="1">
            <a:off x="7923240" y="5003280"/>
            <a:ext cx="21351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7" name="CustomShape 7"/>
          <p:cNvSpPr/>
          <p:nvPr/>
        </p:nvSpPr>
        <p:spPr>
          <a:xfrm>
            <a:off x="7498080" y="3728520"/>
            <a:ext cx="507240" cy="3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8" name="Picture 937"/>
          <p:cNvPicPr/>
          <p:nvPr/>
        </p:nvPicPr>
        <p:blipFill>
          <a:blip r:embed="rId6"/>
          <a:stretch/>
        </p:blipFill>
        <p:spPr>
          <a:xfrm>
            <a:off x="8380080" y="5048640"/>
            <a:ext cx="287640" cy="132840"/>
          </a:xfrm>
          <a:prstGeom prst="rect">
            <a:avLst/>
          </a:prstGeom>
          <a:ln>
            <a:noFill/>
          </a:ln>
        </p:spPr>
      </p:pic>
      <p:pic>
        <p:nvPicPr>
          <p:cNvPr id="939" name="Picture 938"/>
          <p:cNvPicPr/>
          <p:nvPr/>
        </p:nvPicPr>
        <p:blipFill>
          <a:blip r:embed="rId7"/>
          <a:stretch/>
        </p:blipFill>
        <p:spPr>
          <a:xfrm>
            <a:off x="9065880" y="5048640"/>
            <a:ext cx="293400" cy="132840"/>
          </a:xfrm>
          <a:prstGeom prst="rect">
            <a:avLst/>
          </a:prstGeom>
          <a:ln>
            <a:noFill/>
          </a:ln>
        </p:spPr>
      </p:pic>
      <p:sp>
        <p:nvSpPr>
          <p:cNvPr id="940" name="CustomShape 8"/>
          <p:cNvSpPr/>
          <p:nvPr/>
        </p:nvSpPr>
        <p:spPr>
          <a:xfrm>
            <a:off x="5719680" y="3426120"/>
            <a:ext cx="1778040" cy="11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 L"/>
              </a:rPr>
              <a:t>Output read number limited by the instrument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41" name="CustomShape 9"/>
          <p:cNvSpPr/>
          <p:nvPr/>
        </p:nvSpPr>
        <p:spPr>
          <a:xfrm flipH="1">
            <a:off x="2696040" y="2926080"/>
            <a:ext cx="3917160" cy="1728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2" name="CustomShape 10"/>
          <p:cNvSpPr/>
          <p:nvPr/>
        </p:nvSpPr>
        <p:spPr>
          <a:xfrm>
            <a:off x="4023360" y="5362200"/>
            <a:ext cx="5486040" cy="18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1. Total abundance info is lost in two steps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2. Read count cannot be related to the total molecules in the sample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icture 943"/>
          <p:cNvPicPr/>
          <p:nvPr/>
        </p:nvPicPr>
        <p:blipFill>
          <a:blip r:embed="rId2"/>
          <a:stretch/>
        </p:blipFill>
        <p:spPr>
          <a:xfrm>
            <a:off x="151920" y="5590440"/>
            <a:ext cx="3231000" cy="1328400"/>
          </a:xfrm>
          <a:prstGeom prst="rect">
            <a:avLst/>
          </a:prstGeom>
          <a:ln>
            <a:noFill/>
          </a:ln>
        </p:spPr>
      </p:pic>
      <p:pic>
        <p:nvPicPr>
          <p:cNvPr id="945" name="Picture 944"/>
          <p:cNvPicPr/>
          <p:nvPr/>
        </p:nvPicPr>
        <p:blipFill>
          <a:blip r:embed="rId3"/>
          <a:stretch/>
        </p:blipFill>
        <p:spPr>
          <a:xfrm>
            <a:off x="91440" y="792720"/>
            <a:ext cx="3224160" cy="1347120"/>
          </a:xfrm>
          <a:prstGeom prst="rect">
            <a:avLst/>
          </a:prstGeom>
          <a:ln>
            <a:noFill/>
          </a:ln>
        </p:spPr>
      </p:pic>
      <p:pic>
        <p:nvPicPr>
          <p:cNvPr id="946" name="Picture 945"/>
          <p:cNvPicPr/>
          <p:nvPr/>
        </p:nvPicPr>
        <p:blipFill>
          <a:blip r:embed="rId4"/>
          <a:stretch/>
        </p:blipFill>
        <p:spPr>
          <a:xfrm>
            <a:off x="3255840" y="2894400"/>
            <a:ext cx="2756520" cy="1885320"/>
          </a:xfrm>
          <a:prstGeom prst="rect">
            <a:avLst/>
          </a:prstGeom>
          <a:ln>
            <a:noFill/>
          </a:ln>
        </p:spPr>
      </p:pic>
      <p:sp>
        <p:nvSpPr>
          <p:cNvPr id="947" name="CustomShape 1"/>
          <p:cNvSpPr/>
          <p:nvPr/>
        </p:nvSpPr>
        <p:spPr>
          <a:xfrm>
            <a:off x="1645920" y="243576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8" name="CustomShape 2"/>
          <p:cNvSpPr/>
          <p:nvPr/>
        </p:nvSpPr>
        <p:spPr>
          <a:xfrm flipV="1">
            <a:off x="1645920" y="309708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9" name="CustomShape 3"/>
          <p:cNvSpPr/>
          <p:nvPr/>
        </p:nvSpPr>
        <p:spPr>
          <a:xfrm>
            <a:off x="5700240" y="2926080"/>
            <a:ext cx="1828440" cy="2102760"/>
          </a:xfrm>
          <a:custGeom>
            <a:avLst/>
            <a:gdLst/>
            <a:ahLst/>
            <a:cxnLst/>
            <a:rect l="l" t="t" r="r" b="b"/>
            <a:pathLst>
              <a:path w="5082" h="5844">
                <a:moveTo>
                  <a:pt x="0" y="1120"/>
                </a:moveTo>
                <a:lnTo>
                  <a:pt x="3182" y="1120"/>
                </a:lnTo>
                <a:lnTo>
                  <a:pt x="3182" y="0"/>
                </a:lnTo>
                <a:lnTo>
                  <a:pt x="5081" y="2921"/>
                </a:lnTo>
                <a:lnTo>
                  <a:pt x="3182" y="5843"/>
                </a:lnTo>
                <a:lnTo>
                  <a:pt x="3182" y="4722"/>
                </a:lnTo>
                <a:lnTo>
                  <a:pt x="0" y="4722"/>
                </a:lnTo>
                <a:lnTo>
                  <a:pt x="0" y="1120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0" name="CustomShape 4"/>
          <p:cNvSpPr/>
          <p:nvPr/>
        </p:nvSpPr>
        <p:spPr>
          <a:xfrm>
            <a:off x="1737360" y="3632760"/>
            <a:ext cx="219420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Equimolar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concentrations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51" name="Picture 950"/>
          <p:cNvPicPr/>
          <p:nvPr/>
        </p:nvPicPr>
        <p:blipFill>
          <a:blip r:embed="rId5"/>
          <a:stretch/>
        </p:blipFill>
        <p:spPr>
          <a:xfrm>
            <a:off x="8353800" y="2770200"/>
            <a:ext cx="1092240" cy="2238120"/>
          </a:xfrm>
          <a:prstGeom prst="rect">
            <a:avLst/>
          </a:prstGeom>
          <a:ln>
            <a:noFill/>
          </a:ln>
        </p:spPr>
      </p:pic>
      <p:sp>
        <p:nvSpPr>
          <p:cNvPr id="952" name="Line 5"/>
          <p:cNvSpPr/>
          <p:nvPr/>
        </p:nvSpPr>
        <p:spPr>
          <a:xfrm flipV="1">
            <a:off x="7923240" y="2541600"/>
            <a:ext cx="0" cy="246168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3" name="Line 6"/>
          <p:cNvSpPr/>
          <p:nvPr/>
        </p:nvSpPr>
        <p:spPr>
          <a:xfrm flipV="1">
            <a:off x="7923240" y="5003280"/>
            <a:ext cx="21351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4" name="CustomShape 7"/>
          <p:cNvSpPr/>
          <p:nvPr/>
        </p:nvSpPr>
        <p:spPr>
          <a:xfrm>
            <a:off x="7498080" y="3728520"/>
            <a:ext cx="507240" cy="3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55" name="Picture 954"/>
          <p:cNvPicPr/>
          <p:nvPr/>
        </p:nvPicPr>
        <p:blipFill>
          <a:blip r:embed="rId6"/>
          <a:stretch/>
        </p:blipFill>
        <p:spPr>
          <a:xfrm>
            <a:off x="8380080" y="5048640"/>
            <a:ext cx="287640" cy="132840"/>
          </a:xfrm>
          <a:prstGeom prst="rect">
            <a:avLst/>
          </a:prstGeom>
          <a:ln>
            <a:noFill/>
          </a:ln>
        </p:spPr>
      </p:pic>
      <p:pic>
        <p:nvPicPr>
          <p:cNvPr id="956" name="Picture 955"/>
          <p:cNvPicPr/>
          <p:nvPr/>
        </p:nvPicPr>
        <p:blipFill>
          <a:blip r:embed="rId7"/>
          <a:stretch/>
        </p:blipFill>
        <p:spPr>
          <a:xfrm>
            <a:off x="9065880" y="5048640"/>
            <a:ext cx="293400" cy="132840"/>
          </a:xfrm>
          <a:prstGeom prst="rect">
            <a:avLst/>
          </a:prstGeom>
          <a:ln>
            <a:noFill/>
          </a:ln>
        </p:spPr>
      </p:pic>
      <p:sp>
        <p:nvSpPr>
          <p:cNvPr id="957" name="CustomShape 8"/>
          <p:cNvSpPr/>
          <p:nvPr/>
        </p:nvSpPr>
        <p:spPr>
          <a:xfrm>
            <a:off x="5719680" y="3426120"/>
            <a:ext cx="1778040" cy="11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 L"/>
              </a:rPr>
              <a:t>Output read number limited by the instrument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58" name="CustomShape 9"/>
          <p:cNvSpPr/>
          <p:nvPr/>
        </p:nvSpPr>
        <p:spPr>
          <a:xfrm>
            <a:off x="4023360" y="5361840"/>
            <a:ext cx="5486040" cy="217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1. Total abundance info is lost in two steps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2. Read count cannot be related to the total molecules in the sample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3. Final read counts contain ONLY information about ratios (proportions)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9" name="CustomShape 10"/>
          <p:cNvSpPr/>
          <p:nvPr/>
        </p:nvSpPr>
        <p:spPr>
          <a:xfrm>
            <a:off x="7923240" y="2286000"/>
            <a:ext cx="1860480" cy="31086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0" name="CustomShape 11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Picture 960"/>
          <p:cNvPicPr/>
          <p:nvPr/>
        </p:nvPicPr>
        <p:blipFill>
          <a:blip r:embed="rId2"/>
          <a:stretch/>
        </p:blipFill>
        <p:spPr>
          <a:xfrm>
            <a:off x="151920" y="5590440"/>
            <a:ext cx="3231000" cy="1328400"/>
          </a:xfrm>
          <a:prstGeom prst="rect">
            <a:avLst/>
          </a:prstGeom>
          <a:ln>
            <a:noFill/>
          </a:ln>
        </p:spPr>
      </p:pic>
      <p:pic>
        <p:nvPicPr>
          <p:cNvPr id="962" name="Picture 961"/>
          <p:cNvPicPr/>
          <p:nvPr/>
        </p:nvPicPr>
        <p:blipFill>
          <a:blip r:embed="rId3"/>
          <a:stretch/>
        </p:blipFill>
        <p:spPr>
          <a:xfrm>
            <a:off x="91440" y="792720"/>
            <a:ext cx="3224160" cy="1347120"/>
          </a:xfrm>
          <a:prstGeom prst="rect">
            <a:avLst/>
          </a:prstGeom>
          <a:ln>
            <a:noFill/>
          </a:ln>
        </p:spPr>
      </p:pic>
      <p:pic>
        <p:nvPicPr>
          <p:cNvPr id="963" name="Picture 962"/>
          <p:cNvPicPr/>
          <p:nvPr/>
        </p:nvPicPr>
        <p:blipFill>
          <a:blip r:embed="rId4"/>
          <a:stretch/>
        </p:blipFill>
        <p:spPr>
          <a:xfrm>
            <a:off x="3255840" y="2894400"/>
            <a:ext cx="2756520" cy="1885320"/>
          </a:xfrm>
          <a:prstGeom prst="rect">
            <a:avLst/>
          </a:prstGeom>
          <a:ln>
            <a:noFill/>
          </a:ln>
        </p:spPr>
      </p:pic>
      <p:sp>
        <p:nvSpPr>
          <p:cNvPr id="964" name="CustomShape 1"/>
          <p:cNvSpPr/>
          <p:nvPr/>
        </p:nvSpPr>
        <p:spPr>
          <a:xfrm>
            <a:off x="1645920" y="243576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5" name="CustomShape 2"/>
          <p:cNvSpPr/>
          <p:nvPr/>
        </p:nvSpPr>
        <p:spPr>
          <a:xfrm flipV="1">
            <a:off x="1645920" y="3097080"/>
            <a:ext cx="2102760" cy="240948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6" name="CustomShape 3"/>
          <p:cNvSpPr/>
          <p:nvPr/>
        </p:nvSpPr>
        <p:spPr>
          <a:xfrm>
            <a:off x="5700240" y="2926080"/>
            <a:ext cx="1828440" cy="2102760"/>
          </a:xfrm>
          <a:custGeom>
            <a:avLst/>
            <a:gdLst/>
            <a:ahLst/>
            <a:cxnLst/>
            <a:rect l="l" t="t" r="r" b="b"/>
            <a:pathLst>
              <a:path w="5082" h="5844">
                <a:moveTo>
                  <a:pt x="0" y="1120"/>
                </a:moveTo>
                <a:lnTo>
                  <a:pt x="3182" y="1120"/>
                </a:lnTo>
                <a:lnTo>
                  <a:pt x="3182" y="0"/>
                </a:lnTo>
                <a:lnTo>
                  <a:pt x="5081" y="2921"/>
                </a:lnTo>
                <a:lnTo>
                  <a:pt x="3182" y="5843"/>
                </a:lnTo>
                <a:lnTo>
                  <a:pt x="3182" y="4722"/>
                </a:lnTo>
                <a:lnTo>
                  <a:pt x="0" y="4722"/>
                </a:lnTo>
                <a:lnTo>
                  <a:pt x="0" y="1120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7" name="CustomShape 4"/>
          <p:cNvSpPr/>
          <p:nvPr/>
        </p:nvSpPr>
        <p:spPr>
          <a:xfrm>
            <a:off x="1737360" y="3632760"/>
            <a:ext cx="219420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Equimolar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concentrations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68" name="Picture 967"/>
          <p:cNvPicPr/>
          <p:nvPr/>
        </p:nvPicPr>
        <p:blipFill>
          <a:blip r:embed="rId5"/>
          <a:stretch/>
        </p:blipFill>
        <p:spPr>
          <a:xfrm>
            <a:off x="8353800" y="2770200"/>
            <a:ext cx="1092240" cy="2238120"/>
          </a:xfrm>
          <a:prstGeom prst="rect">
            <a:avLst/>
          </a:prstGeom>
          <a:ln>
            <a:noFill/>
          </a:ln>
        </p:spPr>
      </p:pic>
      <p:sp>
        <p:nvSpPr>
          <p:cNvPr id="969" name="Line 5"/>
          <p:cNvSpPr/>
          <p:nvPr/>
        </p:nvSpPr>
        <p:spPr>
          <a:xfrm flipV="1">
            <a:off x="7923240" y="2541600"/>
            <a:ext cx="0" cy="246168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Line 6"/>
          <p:cNvSpPr/>
          <p:nvPr/>
        </p:nvSpPr>
        <p:spPr>
          <a:xfrm flipV="1">
            <a:off x="7923240" y="5003280"/>
            <a:ext cx="21351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498080" y="3728520"/>
            <a:ext cx="507240" cy="3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72" name="Picture 971"/>
          <p:cNvPicPr/>
          <p:nvPr/>
        </p:nvPicPr>
        <p:blipFill>
          <a:blip r:embed="rId6"/>
          <a:stretch/>
        </p:blipFill>
        <p:spPr>
          <a:xfrm>
            <a:off x="8380080" y="5048640"/>
            <a:ext cx="287640" cy="132840"/>
          </a:xfrm>
          <a:prstGeom prst="rect">
            <a:avLst/>
          </a:prstGeom>
          <a:ln>
            <a:noFill/>
          </a:ln>
        </p:spPr>
      </p:pic>
      <p:pic>
        <p:nvPicPr>
          <p:cNvPr id="973" name="Picture 972"/>
          <p:cNvPicPr/>
          <p:nvPr/>
        </p:nvPicPr>
        <p:blipFill>
          <a:blip r:embed="rId7"/>
          <a:stretch/>
        </p:blipFill>
        <p:spPr>
          <a:xfrm>
            <a:off x="9065880" y="5048640"/>
            <a:ext cx="293400" cy="132840"/>
          </a:xfrm>
          <a:prstGeom prst="rect">
            <a:avLst/>
          </a:prstGeom>
          <a:ln>
            <a:noFill/>
          </a:ln>
        </p:spPr>
      </p:pic>
      <p:sp>
        <p:nvSpPr>
          <p:cNvPr id="974" name="CustomShape 8"/>
          <p:cNvSpPr/>
          <p:nvPr/>
        </p:nvSpPr>
        <p:spPr>
          <a:xfrm>
            <a:off x="5719680" y="3426120"/>
            <a:ext cx="1778040" cy="11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 L"/>
              </a:rPr>
              <a:t>Output read number limited by the instrument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75" name="CustomShape 9"/>
          <p:cNvSpPr/>
          <p:nvPr/>
        </p:nvSpPr>
        <p:spPr>
          <a:xfrm>
            <a:off x="4023360" y="5361840"/>
            <a:ext cx="5486040" cy="217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1. Total abundance info is lost in two steps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2. Read count cannot be related to the total molecules in the sample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3. Final read counts contain information about ratios (proportions)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6" name="CustomShape 10"/>
          <p:cNvSpPr/>
          <p:nvPr/>
        </p:nvSpPr>
        <p:spPr>
          <a:xfrm>
            <a:off x="7923240" y="2286000"/>
            <a:ext cx="1860480" cy="31086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7" name="CustomShape 11"/>
          <p:cNvSpPr/>
          <p:nvPr/>
        </p:nvSpPr>
        <p:spPr>
          <a:xfrm>
            <a:off x="1427040" y="2981520"/>
            <a:ext cx="7131960" cy="2377080"/>
          </a:xfrm>
          <a:prstGeom prst="rect">
            <a:avLst/>
          </a:prstGeom>
          <a:solidFill>
            <a:srgbClr val="FFFFFF"/>
          </a:solidFill>
          <a:ln w="54720">
            <a:solidFill>
              <a:srgbClr val="FF0000"/>
            </a:solidFill>
            <a:round/>
          </a:ln>
          <a:effectLst>
            <a:outerShdw dist="102841" dir="2700000">
              <a:srgbClr val="1C1C1C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7000" tIns="72000" rIns="117000" bIns="72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entury Schoolbook L"/>
                <a:ea typeface="DejaVu Sans"/>
              </a:rPr>
              <a:t> High-throughput Sequencing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entury Schoolbook L"/>
                <a:ea typeface="DejaVu Sans"/>
              </a:rPr>
              <a:t>Data is Compositional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8" name="CustomShape 12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ustomShape 1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0" name="CustomShape 2"/>
          <p:cNvSpPr/>
          <p:nvPr/>
        </p:nvSpPr>
        <p:spPr>
          <a:xfrm>
            <a:off x="822960" y="6217920"/>
            <a:ext cx="841212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By using relative abundances we lose very relevant information about total abundances → biomass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81" name="Picture 980"/>
          <p:cNvPicPr/>
          <p:nvPr/>
        </p:nvPicPr>
        <p:blipFill>
          <a:blip r:embed="rId2"/>
          <a:stretch/>
        </p:blipFill>
        <p:spPr>
          <a:xfrm>
            <a:off x="822960" y="1421280"/>
            <a:ext cx="7954920" cy="4064760"/>
          </a:xfrm>
          <a:prstGeom prst="rect">
            <a:avLst/>
          </a:prstGeom>
          <a:ln>
            <a:noFill/>
          </a:ln>
        </p:spPr>
      </p:pic>
      <p:sp>
        <p:nvSpPr>
          <p:cNvPr id="982" name="CustomShape 3"/>
          <p:cNvSpPr/>
          <p:nvPr/>
        </p:nvSpPr>
        <p:spPr>
          <a:xfrm>
            <a:off x="301680" y="6876000"/>
            <a:ext cx="3538440" cy="80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MU Sans Serif Demi Condensed"/>
              </a:rPr>
              <a:t>Vandeputte et al. 2017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CustomShape 1"/>
          <p:cNvSpPr/>
          <p:nvPr/>
        </p:nvSpPr>
        <p:spPr>
          <a:xfrm>
            <a:off x="2834640" y="274320"/>
            <a:ext cx="48560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MU Sans Serif Demi Condensed"/>
              </a:rPr>
              <a:t>limitations of 16SrRNA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4" name="CustomShape 2"/>
          <p:cNvSpPr/>
          <p:nvPr/>
        </p:nvSpPr>
        <p:spPr>
          <a:xfrm>
            <a:off x="822960" y="6217920"/>
            <a:ext cx="841212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By using relative abundances we lose very relevant information about total abundances → biomass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85" name="Picture 984"/>
          <p:cNvPicPr/>
          <p:nvPr/>
        </p:nvPicPr>
        <p:blipFill>
          <a:blip r:embed="rId2"/>
          <a:stretch/>
        </p:blipFill>
        <p:spPr>
          <a:xfrm>
            <a:off x="822960" y="1421280"/>
            <a:ext cx="7954920" cy="4064760"/>
          </a:xfrm>
          <a:prstGeom prst="rect">
            <a:avLst/>
          </a:prstGeom>
          <a:ln>
            <a:noFill/>
          </a:ln>
        </p:spPr>
      </p:pic>
      <p:sp>
        <p:nvSpPr>
          <p:cNvPr id="986" name="CustomShape 3"/>
          <p:cNvSpPr/>
          <p:nvPr/>
        </p:nvSpPr>
        <p:spPr>
          <a:xfrm>
            <a:off x="301680" y="6876000"/>
            <a:ext cx="3538440" cy="80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MU Sans Serif Demi Condensed"/>
              </a:rPr>
              <a:t>Vandeputte et al. 2017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87" name="Picture 986"/>
          <p:cNvPicPr/>
          <p:nvPr/>
        </p:nvPicPr>
        <p:blipFill>
          <a:blip r:embed="rId3"/>
          <a:stretch/>
        </p:blipFill>
        <p:spPr>
          <a:xfrm>
            <a:off x="4307760" y="2600280"/>
            <a:ext cx="703800" cy="1819800"/>
          </a:xfrm>
          <a:prstGeom prst="rect">
            <a:avLst/>
          </a:prstGeom>
          <a:ln>
            <a:noFill/>
          </a:ln>
        </p:spPr>
      </p:pic>
      <p:sp>
        <p:nvSpPr>
          <p:cNvPr id="988" name="Line 4"/>
          <p:cNvSpPr/>
          <p:nvPr/>
        </p:nvSpPr>
        <p:spPr>
          <a:xfrm flipV="1">
            <a:off x="4037400" y="2418480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9" name="Line 5"/>
          <p:cNvSpPr/>
          <p:nvPr/>
        </p:nvSpPr>
        <p:spPr>
          <a:xfrm flipV="1">
            <a:off x="4037400" y="4420080"/>
            <a:ext cx="136512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0" name="CustomShape 6"/>
          <p:cNvSpPr/>
          <p:nvPr/>
        </p:nvSpPr>
        <p:spPr>
          <a:xfrm rot="16228200">
            <a:off x="3513240" y="3054960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1" name="Picture 990"/>
          <p:cNvPicPr/>
          <p:nvPr/>
        </p:nvPicPr>
        <p:blipFill>
          <a:blip r:embed="rId4"/>
          <a:stretch/>
        </p:blipFill>
        <p:spPr>
          <a:xfrm>
            <a:off x="4794840" y="4452840"/>
            <a:ext cx="176400" cy="150480"/>
          </a:xfrm>
          <a:prstGeom prst="rect">
            <a:avLst/>
          </a:prstGeom>
          <a:ln>
            <a:noFill/>
          </a:ln>
        </p:spPr>
      </p:pic>
      <p:pic>
        <p:nvPicPr>
          <p:cNvPr id="992" name="Picture 991"/>
          <p:cNvPicPr/>
          <p:nvPr/>
        </p:nvPicPr>
        <p:blipFill>
          <a:blip r:embed="rId5"/>
          <a:stretch/>
        </p:blipFill>
        <p:spPr>
          <a:xfrm>
            <a:off x="6622200" y="2621160"/>
            <a:ext cx="678240" cy="1788480"/>
          </a:xfrm>
          <a:prstGeom prst="rect">
            <a:avLst/>
          </a:prstGeom>
          <a:ln>
            <a:noFill/>
          </a:ln>
        </p:spPr>
      </p:pic>
      <p:sp>
        <p:nvSpPr>
          <p:cNvPr id="993" name="Line 7"/>
          <p:cNvSpPr/>
          <p:nvPr/>
        </p:nvSpPr>
        <p:spPr>
          <a:xfrm flipV="1">
            <a:off x="6354360" y="2438640"/>
            <a:ext cx="0" cy="196704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4" name="Line 8"/>
          <p:cNvSpPr/>
          <p:nvPr/>
        </p:nvSpPr>
        <p:spPr>
          <a:xfrm flipV="1">
            <a:off x="6354360" y="4405680"/>
            <a:ext cx="132660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5" name="CustomShape 9"/>
          <p:cNvSpPr/>
          <p:nvPr/>
        </p:nvSpPr>
        <p:spPr>
          <a:xfrm>
            <a:off x="6090480" y="3386880"/>
            <a:ext cx="3150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6" name="Picture 995"/>
          <p:cNvPicPr/>
          <p:nvPr/>
        </p:nvPicPr>
        <p:blipFill>
          <a:blip r:embed="rId6"/>
          <a:stretch/>
        </p:blipFill>
        <p:spPr>
          <a:xfrm>
            <a:off x="6638400" y="4441680"/>
            <a:ext cx="178560" cy="106200"/>
          </a:xfrm>
          <a:prstGeom prst="rect">
            <a:avLst/>
          </a:prstGeom>
          <a:ln>
            <a:noFill/>
          </a:ln>
        </p:spPr>
      </p:pic>
      <p:pic>
        <p:nvPicPr>
          <p:cNvPr id="997" name="Picture 996"/>
          <p:cNvPicPr/>
          <p:nvPr/>
        </p:nvPicPr>
        <p:blipFill>
          <a:blip r:embed="rId7"/>
          <a:stretch/>
        </p:blipFill>
        <p:spPr>
          <a:xfrm>
            <a:off x="7064280" y="4441680"/>
            <a:ext cx="182160" cy="106200"/>
          </a:xfrm>
          <a:prstGeom prst="rect">
            <a:avLst/>
          </a:prstGeom>
          <a:ln>
            <a:noFill/>
          </a:ln>
        </p:spPr>
      </p:pic>
      <p:pic>
        <p:nvPicPr>
          <p:cNvPr id="998" name="Picture 997"/>
          <p:cNvPicPr/>
          <p:nvPr/>
        </p:nvPicPr>
        <p:blipFill>
          <a:blip r:embed="rId8"/>
          <a:stretch/>
        </p:blipFill>
        <p:spPr>
          <a:xfrm>
            <a:off x="6661080" y="2262240"/>
            <a:ext cx="164880" cy="147600"/>
          </a:xfrm>
          <a:prstGeom prst="rect">
            <a:avLst/>
          </a:prstGeom>
          <a:ln>
            <a:noFill/>
          </a:ln>
        </p:spPr>
      </p:pic>
      <p:pic>
        <p:nvPicPr>
          <p:cNvPr id="999" name="Picture 998"/>
          <p:cNvPicPr/>
          <p:nvPr/>
        </p:nvPicPr>
        <p:blipFill>
          <a:blip r:embed="rId4"/>
          <a:stretch/>
        </p:blipFill>
        <p:spPr>
          <a:xfrm>
            <a:off x="7089120" y="2262240"/>
            <a:ext cx="171360" cy="147600"/>
          </a:xfrm>
          <a:prstGeom prst="rect">
            <a:avLst/>
          </a:prstGeom>
          <a:ln>
            <a:noFill/>
          </a:ln>
        </p:spPr>
      </p:pic>
      <p:sp>
        <p:nvSpPr>
          <p:cNvPr id="1000" name="CustomShape 10"/>
          <p:cNvSpPr/>
          <p:nvPr/>
        </p:nvSpPr>
        <p:spPr>
          <a:xfrm>
            <a:off x="1366020" y="2205315"/>
            <a:ext cx="6857640" cy="3382920"/>
          </a:xfrm>
          <a:prstGeom prst="rect">
            <a:avLst/>
          </a:prstGeom>
          <a:solidFill>
            <a:srgbClr val="FFFFFF"/>
          </a:solidFill>
          <a:ln w="54720">
            <a:solidFill>
              <a:srgbClr val="FF0000"/>
            </a:solidFill>
            <a:round/>
          </a:ln>
          <a:effectLst>
            <a:outerShdw dist="102841" dir="2700000">
              <a:srgbClr val="1C1C1C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ustomShape 11"/>
          <p:cNvSpPr/>
          <p:nvPr/>
        </p:nvSpPr>
        <p:spPr>
          <a:xfrm>
            <a:off x="2363400" y="3566160"/>
            <a:ext cx="5682960" cy="158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MU Sans Serif Demi Condensed"/>
              </a:rPr>
              <a:t>Always keep a reference measure of the total cell/DNA/amplicons density in your sample!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55A61-1248-AE4D-BF85-B2ED202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89" y="2257243"/>
            <a:ext cx="3990247" cy="30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9E434-1EF5-494B-92A3-3CDDDCE56DB3}"/>
              </a:ext>
            </a:extLst>
          </p:cNvPr>
          <p:cNvSpPr txBox="1"/>
          <p:nvPr/>
        </p:nvSpPr>
        <p:spPr>
          <a:xfrm>
            <a:off x="2382253" y="1323474"/>
            <a:ext cx="4685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1. Comparing samples: Rarefaction</a:t>
            </a:r>
          </a:p>
          <a:p>
            <a:r>
              <a:rPr lang="en-CH" dirty="0"/>
              <a:t>3. Focal diversity (Alpha)</a:t>
            </a:r>
          </a:p>
          <a:p>
            <a:r>
              <a:rPr lang="en-CH" dirty="0"/>
              <a:t>4. Heterogeneity (Beta)</a:t>
            </a:r>
          </a:p>
          <a:p>
            <a:r>
              <a:rPr lang="en-CH" dirty="0"/>
              <a:t>5. What are we measuring with our reads?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207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1737360" y="27000"/>
            <a:ext cx="7223760" cy="154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800" b="0" strike="noStrike" spc="-1">
                <a:solidFill>
                  <a:srgbClr val="000000"/>
                </a:solidFill>
                <a:latin typeface="BetecknaGS"/>
              </a:rPr>
              <a:t>Understanding Diversity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1008000" y="2547000"/>
            <a:ext cx="7920000" cy="470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600" b="0" strike="noStrike" spc="-1">
                <a:latin typeface="Gentium Basic"/>
              </a:rPr>
              <a:t>“The term 'species diversity' has been defined in such various and disparate ways that it now conveys no information other than 'something to do with community structure'; </a:t>
            </a:r>
            <a:r>
              <a:rPr lang="en-US" sz="2600" b="1" strike="noStrike" spc="-1">
                <a:latin typeface="Gentium Basic"/>
              </a:rPr>
              <a:t>species diversity has become a nonconcept</a:t>
            </a:r>
            <a:r>
              <a:rPr lang="en-US" sz="2600" b="0" strike="noStrike" spc="-1">
                <a:latin typeface="Gentium Basic"/>
              </a:rPr>
              <a:t>.”</a:t>
            </a:r>
            <a:endParaRPr lang="en-US" sz="2600" b="0" strike="noStrike" spc="-1">
              <a:latin typeface="Arial"/>
            </a:endParaRPr>
          </a:p>
          <a:p>
            <a:pPr algn="ctr"/>
            <a:endParaRPr lang="en-US" sz="2600" b="0" strike="noStrike" spc="-1">
              <a:latin typeface="Arial"/>
            </a:endParaRPr>
          </a:p>
          <a:p>
            <a:pPr algn="ctr"/>
            <a:r>
              <a:rPr lang="en-US" sz="2600" b="0" strike="noStrike" spc="-1">
                <a:latin typeface="Gentium Basic"/>
              </a:rPr>
              <a:t>“Communities having different species compositions are not intrinsically arrangeable in linear order on a diversity scale. </a:t>
            </a:r>
            <a:r>
              <a:rPr lang="en-US" sz="2600" b="1" strike="noStrike" spc="-1">
                <a:latin typeface="Gentium Basic"/>
              </a:rPr>
              <a:t>Diversity </a:t>
            </a:r>
            <a:r>
              <a:rPr lang="en-US" sz="2600" b="1" i="1" strike="noStrike" spc="-1">
                <a:latin typeface="Gentium Basic"/>
              </a:rPr>
              <a:t>per se </a:t>
            </a:r>
            <a:r>
              <a:rPr lang="en-US" sz="2600" b="1" strike="noStrike" spc="-1">
                <a:latin typeface="Gentium Basic"/>
              </a:rPr>
              <a:t>does not exist.</a:t>
            </a:r>
            <a:r>
              <a:rPr lang="en-US" sz="2600" b="0" strike="noStrike" spc="-1">
                <a:latin typeface="Gentium Basic"/>
              </a:rPr>
              <a:t>”</a:t>
            </a:r>
            <a:endParaRPr lang="en-US" sz="2600" b="0" strike="noStrike" spc="-1"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1741320" y="1574640"/>
            <a:ext cx="6854040" cy="1076760"/>
            <a:chOff x="1741320" y="1574640"/>
            <a:chExt cx="6854040" cy="1076760"/>
          </a:xfrm>
        </p:grpSpPr>
        <p:pic>
          <p:nvPicPr>
            <p:cNvPr id="563" name="Picture 562"/>
            <p:cNvPicPr/>
            <p:nvPr/>
          </p:nvPicPr>
          <p:blipFill>
            <a:blip r:embed="rId2"/>
            <a:stretch/>
          </p:blipFill>
          <p:spPr>
            <a:xfrm>
              <a:off x="1741320" y="1574640"/>
              <a:ext cx="6854040" cy="846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4" name="Picture 563"/>
            <p:cNvPicPr/>
            <p:nvPr/>
          </p:nvPicPr>
          <p:blipFill>
            <a:blip r:embed="rId3"/>
            <a:stretch/>
          </p:blipFill>
          <p:spPr>
            <a:xfrm>
              <a:off x="3915360" y="2421000"/>
              <a:ext cx="1776960" cy="221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5" name="Picture 564"/>
            <p:cNvPicPr/>
            <p:nvPr/>
          </p:nvPicPr>
          <p:blipFill>
            <a:blip r:embed="rId4"/>
            <a:stretch/>
          </p:blipFill>
          <p:spPr>
            <a:xfrm>
              <a:off x="5859360" y="2421000"/>
              <a:ext cx="412200" cy="2304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Community properties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420300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2C241F-B307-1049-8633-74D9355F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71" y="1924343"/>
            <a:ext cx="3677586" cy="34722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2E6EA8-E39D-EE49-BB4C-556235B88161}"/>
              </a:ext>
            </a:extLst>
          </p:cNvPr>
          <p:cNvSpPr/>
          <p:nvPr/>
        </p:nvSpPr>
        <p:spPr>
          <a:xfrm>
            <a:off x="515639" y="3114185"/>
            <a:ext cx="2770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H" sz="2400" dirty="0">
              <a:latin typeface="Georgia" panose="02040502050405020303" pitchFamily="18" charset="0"/>
            </a:endParaRPr>
          </a:p>
          <a:p>
            <a:pPr algn="ctr"/>
            <a:r>
              <a:rPr lang="en-CH" sz="2400" dirty="0">
                <a:latin typeface="Georgia" panose="02040502050405020303" pitchFamily="18" charset="0"/>
              </a:rPr>
              <a:t>Who is there?</a:t>
            </a:r>
          </a:p>
          <a:p>
            <a:pPr algn="ctr"/>
            <a:r>
              <a:rPr lang="en-CH" sz="2400" dirty="0">
                <a:latin typeface="Georgia" panose="02040502050405020303" pitchFamily="18" charset="0"/>
              </a:rPr>
              <a:t>Which species?</a:t>
            </a:r>
          </a:p>
          <a:p>
            <a:pPr algn="ctr"/>
            <a:r>
              <a:rPr lang="en-CH" sz="2400" dirty="0">
                <a:latin typeface="Georgia" panose="02040502050405020303" pitchFamily="18" charset="0"/>
              </a:rPr>
              <a:t>What types?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759E2-08AF-E549-AD2D-23430E2451B9}"/>
              </a:ext>
            </a:extLst>
          </p:cNvPr>
          <p:cNvSpPr/>
          <p:nvPr/>
        </p:nvSpPr>
        <p:spPr>
          <a:xfrm>
            <a:off x="799792" y="2876639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Composition</a:t>
            </a:r>
            <a:endParaRPr lang="en-CH" sz="2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AA0CBF-3A34-6F46-871D-02FA61EDBFAC}"/>
              </a:ext>
            </a:extLst>
          </p:cNvPr>
          <p:cNvSpPr/>
          <p:nvPr/>
        </p:nvSpPr>
        <p:spPr>
          <a:xfrm>
            <a:off x="5680656" y="6092056"/>
            <a:ext cx="1573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en-CH" sz="2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7A145F-6270-2D49-8A56-1DFEB6B76F46}"/>
              </a:ext>
            </a:extLst>
          </p:cNvPr>
          <p:cNvSpPr/>
          <p:nvPr/>
        </p:nvSpPr>
        <p:spPr>
          <a:xfrm>
            <a:off x="5114187" y="6615276"/>
            <a:ext cx="29754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400" dirty="0">
                <a:latin typeface="Georgia" panose="02040502050405020303" pitchFamily="18" charset="0"/>
              </a:rPr>
              <a:t>How many of them?</a:t>
            </a:r>
          </a:p>
          <a:p>
            <a:pPr algn="ctr"/>
            <a:r>
              <a:rPr lang="en-CH" sz="2400" dirty="0">
                <a:latin typeface="Georgia" panose="02040502050405020303" pitchFamily="18" charset="0"/>
              </a:rPr>
              <a:t>Abundant or rare?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E7B3CFD-92B8-F544-8511-3F25A112FAB4}"/>
              </a:ext>
            </a:extLst>
          </p:cNvPr>
          <p:cNvSpPr/>
          <p:nvPr/>
        </p:nvSpPr>
        <p:spPr>
          <a:xfrm>
            <a:off x="3286291" y="2009857"/>
            <a:ext cx="457200" cy="3386694"/>
          </a:xfrm>
          <a:prstGeom prst="leftBrace">
            <a:avLst>
              <a:gd name="adj1" fmla="val 557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5693C988-AD61-F84C-A288-0C5F68CFDDC0}"/>
              </a:ext>
            </a:extLst>
          </p:cNvPr>
          <p:cNvSpPr/>
          <p:nvPr/>
        </p:nvSpPr>
        <p:spPr>
          <a:xfrm rot="16200000" flipV="1">
            <a:off x="6161386" y="4587657"/>
            <a:ext cx="457200" cy="2551597"/>
          </a:xfrm>
          <a:prstGeom prst="leftBrace">
            <a:avLst>
              <a:gd name="adj1" fmla="val 557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1843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504000" y="300960"/>
            <a:ext cx="90723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6" name="TextShape 2"/>
          <p:cNvSpPr txBox="1"/>
          <p:nvPr/>
        </p:nvSpPr>
        <p:spPr>
          <a:xfrm>
            <a:off x="504000" y="1768680"/>
            <a:ext cx="8870760" cy="43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pic>
        <p:nvPicPr>
          <p:cNvPr id="637" name="Picture 636"/>
          <p:cNvPicPr/>
          <p:nvPr/>
        </p:nvPicPr>
        <p:blipFill>
          <a:blip r:embed="rId2"/>
          <a:stretch/>
        </p:blipFill>
        <p:spPr>
          <a:xfrm>
            <a:off x="360" y="-720"/>
            <a:ext cx="10080360" cy="4464720"/>
          </a:xfrm>
          <a:prstGeom prst="rect">
            <a:avLst/>
          </a:prstGeom>
          <a:ln>
            <a:noFill/>
          </a:ln>
        </p:spPr>
      </p:pic>
      <p:pic>
        <p:nvPicPr>
          <p:cNvPr id="638" name="Picture 637"/>
          <p:cNvPicPr/>
          <p:nvPr/>
        </p:nvPicPr>
        <p:blipFill>
          <a:blip r:embed="rId3"/>
          <a:stretch/>
        </p:blipFill>
        <p:spPr>
          <a:xfrm>
            <a:off x="7344360" y="4247640"/>
            <a:ext cx="2030040" cy="216000"/>
          </a:xfrm>
          <a:prstGeom prst="rect">
            <a:avLst/>
          </a:prstGeom>
          <a:ln>
            <a:noFill/>
          </a:ln>
        </p:spPr>
      </p:pic>
      <p:grpSp>
        <p:nvGrpSpPr>
          <p:cNvPr id="639" name="Group 3"/>
          <p:cNvGrpSpPr/>
          <p:nvPr/>
        </p:nvGrpSpPr>
        <p:grpSpPr>
          <a:xfrm>
            <a:off x="324000" y="4139640"/>
            <a:ext cx="2160000" cy="367200"/>
            <a:chOff x="324000" y="4139640"/>
            <a:chExt cx="2160000" cy="367200"/>
          </a:xfrm>
        </p:grpSpPr>
        <p:pic>
          <p:nvPicPr>
            <p:cNvPr id="640" name="Picture 639"/>
            <p:cNvPicPr/>
            <p:nvPr/>
          </p:nvPicPr>
          <p:blipFill>
            <a:blip r:embed="rId4"/>
            <a:stretch/>
          </p:blipFill>
          <p:spPr>
            <a:xfrm>
              <a:off x="324000" y="4139640"/>
              <a:ext cx="1516680" cy="2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1" name="Picture 640"/>
            <p:cNvPicPr/>
            <p:nvPr/>
          </p:nvPicPr>
          <p:blipFill>
            <a:blip r:embed="rId5"/>
            <a:stretch/>
          </p:blipFill>
          <p:spPr>
            <a:xfrm>
              <a:off x="409320" y="4366080"/>
              <a:ext cx="2074680" cy="1407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42" name="Picture 641"/>
          <p:cNvPicPr/>
          <p:nvPr/>
        </p:nvPicPr>
        <p:blipFill>
          <a:blip r:embed="rId6"/>
          <a:stretch/>
        </p:blipFill>
        <p:spPr>
          <a:xfrm>
            <a:off x="504000" y="4803840"/>
            <a:ext cx="4104360" cy="2395800"/>
          </a:xfrm>
          <a:prstGeom prst="rect">
            <a:avLst/>
          </a:prstGeom>
          <a:ln>
            <a:noFill/>
          </a:ln>
        </p:spPr>
      </p:pic>
      <p:sp>
        <p:nvSpPr>
          <p:cNvPr id="643" name="TextShape 4"/>
          <p:cNvSpPr txBox="1"/>
          <p:nvPr/>
        </p:nvSpPr>
        <p:spPr>
          <a:xfrm>
            <a:off x="5530320" y="5728320"/>
            <a:ext cx="4190400" cy="79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i="1" strike="noStrike" spc="-1">
                <a:latin typeface="Symbol"/>
                <a:ea typeface="Symbol"/>
              </a:rPr>
              <a:t>a</a:t>
            </a:r>
            <a:r>
              <a:rPr lang="en-US" sz="1800" b="1" strike="noStrike" spc="-1">
                <a:latin typeface="Georgia"/>
              </a:rPr>
              <a:t> </a:t>
            </a:r>
            <a:r>
              <a:rPr lang="en-US" sz="1800" b="0" strike="noStrike" spc="-1">
                <a:latin typeface="Georgia"/>
              </a:rPr>
              <a:t>= scale parameter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i="1" strike="noStrike" spc="-1">
                <a:latin typeface="Georgia"/>
              </a:rPr>
              <a:t>p</a:t>
            </a:r>
            <a:r>
              <a:rPr lang="en-US" sz="1800" b="0" i="1" strike="noStrike" spc="-1" baseline="-14000000">
                <a:latin typeface="Georgia"/>
              </a:rPr>
              <a:t>i</a:t>
            </a:r>
            <a:r>
              <a:rPr lang="en-US" sz="1800" b="0" strike="noStrike" spc="-1">
                <a:latin typeface="Georgia"/>
              </a:rPr>
              <a:t> = relative abundance of </a:t>
            </a:r>
            <a:r>
              <a:rPr lang="en-US" sz="1800" b="0" i="1" strike="noStrike" spc="-1">
                <a:latin typeface="Georgia"/>
              </a:rPr>
              <a:t>i</a:t>
            </a:r>
            <a:r>
              <a:rPr lang="en-US" sz="1800" b="0" strike="noStrike" spc="-1">
                <a:latin typeface="Georgia"/>
              </a:rPr>
              <a:t>th species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-1800000" y="-109800"/>
            <a:ext cx="90723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Renyi's Entropy</a:t>
            </a:r>
          </a:p>
        </p:txBody>
      </p:sp>
      <p:grpSp>
        <p:nvGrpSpPr>
          <p:cNvPr id="645" name="Group 2"/>
          <p:cNvGrpSpPr/>
          <p:nvPr/>
        </p:nvGrpSpPr>
        <p:grpSpPr>
          <a:xfrm>
            <a:off x="6840360" y="143640"/>
            <a:ext cx="3096360" cy="1944000"/>
            <a:chOff x="6840360" y="143640"/>
            <a:chExt cx="3096360" cy="1944000"/>
          </a:xfrm>
        </p:grpSpPr>
        <p:sp>
          <p:nvSpPr>
            <p:cNvPr id="646" name="CustomShape 3"/>
            <p:cNvSpPr/>
            <p:nvPr/>
          </p:nvSpPr>
          <p:spPr>
            <a:xfrm>
              <a:off x="6948360" y="287640"/>
              <a:ext cx="2988360" cy="1800000"/>
            </a:xfrm>
            <a:prstGeom prst="rect">
              <a:avLst/>
            </a:prstGeom>
            <a:solidFill>
              <a:srgbClr val="4C4C4C"/>
            </a:solidFill>
            <a:ln w="18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4"/>
            <p:cNvSpPr/>
            <p:nvPr/>
          </p:nvSpPr>
          <p:spPr>
            <a:xfrm>
              <a:off x="6840360" y="143640"/>
              <a:ext cx="3024360" cy="1872000"/>
            </a:xfrm>
            <a:prstGeom prst="rect">
              <a:avLst/>
            </a:prstGeom>
            <a:solidFill>
              <a:srgbClr val="FFFFFF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8" name="Formula 5"/>
                <p:cNvSpPr txBox="1"/>
                <p:nvPr/>
              </p:nvSpPr>
              <p:spPr>
                <a:xfrm>
                  <a:off x="6919200" y="324720"/>
                  <a:ext cx="2585520" cy="147492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num>
                          <m:den>
                            <m:r>
                              <a:rPr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/>
                </a:p>
              </p:txBody>
            </p:sp>
          </mc:Choice>
          <mc:Fallback xmlns="" xmlns:p14="http://schemas.microsoft.com/office/powerpoint/2010/main" xmlns:p15="http://schemas.microsoft.com/office/powerpoint/2012/main"/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9" name="Formula 6"/>
              <p:cNvSpPr txBox="1"/>
              <p:nvPr/>
            </p:nvSpPr>
            <p:spPr>
              <a:xfrm>
                <a:off x="624240" y="1727640"/>
                <a:ext cx="2754720" cy="956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Formula 7"/>
              <p:cNvSpPr txBox="1"/>
              <p:nvPr/>
            </p:nvSpPr>
            <p:spPr>
              <a:xfrm>
                <a:off x="817920" y="4875840"/>
                <a:ext cx="2809440" cy="9558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Formula 8"/>
              <p:cNvSpPr txBox="1"/>
              <p:nvPr/>
            </p:nvSpPr>
            <p:spPr>
              <a:xfrm>
                <a:off x="501840" y="3239640"/>
                <a:ext cx="3532680" cy="9579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𝑙𝑖𝑚</m:t>
                              </m:r>
                            </m:e>
                            <m:li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  <m:r>
                        <a:rPr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  <m:nor/>
                            </m:rPr>
                            <a:rPr/>
                            <m:t>ln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Formula 9"/>
              <p:cNvSpPr txBox="1"/>
              <p:nvPr/>
            </p:nvSpPr>
            <p:spPr>
              <a:xfrm>
                <a:off x="432000" y="6521040"/>
                <a:ext cx="3194280" cy="5346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𝑙𝑖𝑚</m:t>
                              </m:r>
                            </m:e>
                            <m:li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  <m:r>
                        <a:rPr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653" name="CustomShape 10"/>
          <p:cNvSpPr/>
          <p:nvPr/>
        </p:nvSpPr>
        <p:spPr>
          <a:xfrm>
            <a:off x="601920" y="2015640"/>
            <a:ext cx="936000" cy="648000"/>
          </a:xfrm>
          <a:prstGeom prst="rect">
            <a:avLst/>
          </a:prstGeom>
          <a:noFill/>
          <a:ln w="1800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11"/>
          <p:cNvSpPr/>
          <p:nvPr/>
        </p:nvSpPr>
        <p:spPr>
          <a:xfrm>
            <a:off x="537840" y="3491640"/>
            <a:ext cx="1296000" cy="648000"/>
          </a:xfrm>
          <a:prstGeom prst="rect">
            <a:avLst/>
          </a:prstGeom>
          <a:noFill/>
          <a:ln w="1800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12"/>
          <p:cNvSpPr/>
          <p:nvPr/>
        </p:nvSpPr>
        <p:spPr>
          <a:xfrm>
            <a:off x="745920" y="5111640"/>
            <a:ext cx="936000" cy="648000"/>
          </a:xfrm>
          <a:prstGeom prst="rect">
            <a:avLst/>
          </a:prstGeom>
          <a:noFill/>
          <a:ln w="1800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432000" y="6407640"/>
            <a:ext cx="1321920" cy="720000"/>
          </a:xfrm>
          <a:prstGeom prst="rect">
            <a:avLst/>
          </a:prstGeom>
          <a:noFill/>
          <a:ln w="1800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14"/>
          <p:cNvSpPr/>
          <p:nvPr/>
        </p:nvSpPr>
        <p:spPr>
          <a:xfrm>
            <a:off x="1969920" y="1727640"/>
            <a:ext cx="1440000" cy="1008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CustomShape 15"/>
          <p:cNvSpPr/>
          <p:nvPr/>
        </p:nvSpPr>
        <p:spPr>
          <a:xfrm>
            <a:off x="2185920" y="3167640"/>
            <a:ext cx="1872000" cy="1080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CustomShape 16"/>
          <p:cNvSpPr/>
          <p:nvPr/>
        </p:nvSpPr>
        <p:spPr>
          <a:xfrm>
            <a:off x="2041920" y="4823640"/>
            <a:ext cx="1584000" cy="1080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17"/>
          <p:cNvSpPr/>
          <p:nvPr/>
        </p:nvSpPr>
        <p:spPr>
          <a:xfrm>
            <a:off x="2185920" y="6443640"/>
            <a:ext cx="1440000" cy="648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TextShape 18"/>
          <p:cNvSpPr txBox="1"/>
          <p:nvPr/>
        </p:nvSpPr>
        <p:spPr>
          <a:xfrm>
            <a:off x="4464000" y="2015640"/>
            <a:ext cx="2163600" cy="43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Georgia"/>
              </a:rPr>
              <a:t>→ Richness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2" name="TextShape 19"/>
          <p:cNvSpPr txBox="1"/>
          <p:nvPr/>
        </p:nvSpPr>
        <p:spPr>
          <a:xfrm>
            <a:off x="4464000" y="3491640"/>
            <a:ext cx="2163600" cy="43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Georgia"/>
              </a:rPr>
              <a:t>→ Shannon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3" name="TextShape 20"/>
          <p:cNvSpPr txBox="1"/>
          <p:nvPr/>
        </p:nvSpPr>
        <p:spPr>
          <a:xfrm>
            <a:off x="4464000" y="5147640"/>
            <a:ext cx="2163600" cy="43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Georgia"/>
              </a:rPr>
              <a:t>→ Simpson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4" name="TextShape 21"/>
          <p:cNvSpPr txBox="1"/>
          <p:nvPr/>
        </p:nvSpPr>
        <p:spPr>
          <a:xfrm>
            <a:off x="4464000" y="6515640"/>
            <a:ext cx="2448000" cy="43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Georgia"/>
              </a:rPr>
              <a:t>→ Berger-Parker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Toy example: gut microbiota of mammals</a:t>
            </a:r>
            <a:endParaRPr lang="en-US" sz="396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420300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E2675BD-D9C6-CD48-999F-B3BE196A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55" y="2509010"/>
            <a:ext cx="632614" cy="12652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B587C6-7F0B-E743-8239-543A0291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146" y="2700601"/>
            <a:ext cx="1662522" cy="11600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27B3E2-D772-7B43-B0DC-24B7F02F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71" y="3028996"/>
            <a:ext cx="858667" cy="5032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0977B7-BE02-6145-AE5A-DE3F55DE4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727" y="3004640"/>
            <a:ext cx="1803400" cy="10551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0989A5F-B011-4B42-B8BD-3F035B868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057" y="3925583"/>
            <a:ext cx="2552700" cy="2298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49323D8-DA0F-E041-8B8A-039A23C7A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2" y="3912883"/>
            <a:ext cx="2578100" cy="2311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44BE888-AF37-0B4C-994F-27983B9A7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172" y="3936658"/>
            <a:ext cx="2552700" cy="22987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A864A8-623A-1F44-8F33-3DF4F75B59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007" y="4288009"/>
            <a:ext cx="1884585" cy="17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94B7030-289E-DD48-8EAF-7522B832D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49183"/>
              </p:ext>
            </p:extLst>
          </p:nvPr>
        </p:nvGraphicFramePr>
        <p:xfrm>
          <a:off x="2409431" y="2377357"/>
          <a:ext cx="5020040" cy="4753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08">
                  <a:extLst>
                    <a:ext uri="{9D8B030D-6E8A-4147-A177-3AD203B41FA5}">
                      <a16:colId xmlns:a16="http://schemas.microsoft.com/office/drawing/2014/main" val="580247943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781802435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1671687777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3986217014"/>
                    </a:ext>
                  </a:extLst>
                </a:gridCol>
                <a:gridCol w="1004008">
                  <a:extLst>
                    <a:ext uri="{9D8B030D-6E8A-4147-A177-3AD203B41FA5}">
                      <a16:colId xmlns:a16="http://schemas.microsoft.com/office/drawing/2014/main" val="2675668711"/>
                    </a:ext>
                  </a:extLst>
                </a:gridCol>
              </a:tblGrid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1352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36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14583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65257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508982"/>
                  </a:ext>
                </a:extLst>
              </a:tr>
              <a:tr h="79222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2279"/>
                  </a:ext>
                </a:extLst>
              </a:tr>
            </a:tbl>
          </a:graphicData>
        </a:graphic>
      </p:graphicFrame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319058" y="380253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The Site x Species Matrix</a:t>
            </a:r>
            <a:endParaRPr lang="en-US" sz="396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3A5C7-19E8-7C4F-803D-72E973F88F72}"/>
              </a:ext>
            </a:extLst>
          </p:cNvPr>
          <p:cNvCxnSpPr/>
          <p:nvPr/>
        </p:nvCxnSpPr>
        <p:spPr>
          <a:xfrm>
            <a:off x="-15211" y="1191698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CE35A4B-2BE2-A24F-A86B-0968128A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58" y="4012584"/>
            <a:ext cx="713775" cy="7087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C1668A-256C-0744-9177-94CFF303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20" y="4800263"/>
            <a:ext cx="668413" cy="7087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4D0DBF-453E-B149-A390-E041D41C2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58" y="5599984"/>
            <a:ext cx="713775" cy="7202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072376-3B61-8B4B-B297-ADA1447F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458" y="3225175"/>
            <a:ext cx="713775" cy="6726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BEB8D5-8209-8342-8CB3-E4FAD0EE7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38" y="6420328"/>
            <a:ext cx="668413" cy="6732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2675BD-D9C6-CD48-999F-B3BE196AE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118" y="2218820"/>
            <a:ext cx="435715" cy="871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B587C6-7F0B-E743-8239-543A0291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179" y="2254994"/>
            <a:ext cx="1214315" cy="8472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27B3E2-D772-7B43-B0DC-24B7F02FC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929" y="2717425"/>
            <a:ext cx="487274" cy="2855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0977B7-BE02-6145-AE5A-DE3F55DE4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2966" y="2475716"/>
            <a:ext cx="1072969" cy="627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7A69D3-7A0A-F740-B87C-313F7C965EBA}"/>
              </a:ext>
            </a:extLst>
          </p:cNvPr>
          <p:cNvSpPr/>
          <p:nvPr/>
        </p:nvSpPr>
        <p:spPr>
          <a:xfrm>
            <a:off x="355311" y="3891234"/>
            <a:ext cx="1342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</a:t>
            </a:r>
            <a:endParaRPr lang="en-CH" sz="2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AD465-8080-204B-AB20-77F034694713}"/>
              </a:ext>
            </a:extLst>
          </p:cNvPr>
          <p:cNvSpPr/>
          <p:nvPr/>
        </p:nvSpPr>
        <p:spPr>
          <a:xfrm>
            <a:off x="-308432" y="4366958"/>
            <a:ext cx="2770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sz="2400" i="1" dirty="0">
                <a:latin typeface="Georgia" panose="02040502050405020303" pitchFamily="18" charset="0"/>
              </a:rPr>
              <a:t>OTUs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ASVs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Strains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Species</a:t>
            </a:r>
          </a:p>
          <a:p>
            <a:pPr algn="ctr"/>
            <a:endParaRPr lang="en-CH" sz="2400" i="1" dirty="0"/>
          </a:p>
          <a:p>
            <a:endParaRPr lang="en-CH" sz="2400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8E68381-32C2-944F-BD73-704F22F98873}"/>
              </a:ext>
            </a:extLst>
          </p:cNvPr>
          <p:cNvSpPr/>
          <p:nvPr/>
        </p:nvSpPr>
        <p:spPr>
          <a:xfrm>
            <a:off x="1952231" y="3225175"/>
            <a:ext cx="457200" cy="3892662"/>
          </a:xfrm>
          <a:prstGeom prst="leftBrace">
            <a:avLst>
              <a:gd name="adj1" fmla="val 557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4FD24-BCE4-614A-BC54-F529C00DD1C7}"/>
              </a:ext>
            </a:extLst>
          </p:cNvPr>
          <p:cNvSpPr/>
          <p:nvPr/>
        </p:nvSpPr>
        <p:spPr>
          <a:xfrm>
            <a:off x="4919450" y="1315110"/>
            <a:ext cx="969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SITES</a:t>
            </a:r>
            <a:endParaRPr lang="en-CH" sz="2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211319D-9CA2-E34E-B37C-97FDD318709E}"/>
              </a:ext>
            </a:extLst>
          </p:cNvPr>
          <p:cNvSpPr/>
          <p:nvPr/>
        </p:nvSpPr>
        <p:spPr>
          <a:xfrm rot="5400000">
            <a:off x="5165752" y="-6988"/>
            <a:ext cx="457200" cy="4070240"/>
          </a:xfrm>
          <a:prstGeom prst="leftBrace">
            <a:avLst>
              <a:gd name="adj1" fmla="val 557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26A4FB-9153-4342-8264-823CA618AD96}"/>
              </a:ext>
            </a:extLst>
          </p:cNvPr>
          <p:cNvSpPr/>
          <p:nvPr/>
        </p:nvSpPr>
        <p:spPr>
          <a:xfrm>
            <a:off x="6112833" y="1356979"/>
            <a:ext cx="3642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400" i="1" dirty="0">
                <a:latin typeface="Georgia" panose="02040502050405020303" pitchFamily="18" charset="0"/>
              </a:rPr>
              <a:t>Samples, Regions, Hosts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90B3F0-5665-584B-A38F-9F26C78D5DDA}"/>
              </a:ext>
            </a:extLst>
          </p:cNvPr>
          <p:cNvSpPr/>
          <p:nvPr/>
        </p:nvSpPr>
        <p:spPr>
          <a:xfrm>
            <a:off x="8128394" y="3776606"/>
            <a:ext cx="1432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COUNTS</a:t>
            </a:r>
            <a:endParaRPr lang="en-CH" sz="2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C19055-C4B3-5C4C-BCFB-6AF6201E808F}"/>
              </a:ext>
            </a:extLst>
          </p:cNvPr>
          <p:cNvSpPr/>
          <p:nvPr/>
        </p:nvSpPr>
        <p:spPr>
          <a:xfrm>
            <a:off x="7793486" y="4299826"/>
            <a:ext cx="20696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sz="2400" i="1" dirty="0">
                <a:latin typeface="Georgia" panose="02040502050405020303" pitchFamily="18" charset="0"/>
              </a:rPr>
              <a:t>Individuals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Cells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Reads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Fluorescence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Biomass</a:t>
            </a:r>
          </a:p>
          <a:p>
            <a:pPr algn="ctr"/>
            <a:r>
              <a:rPr lang="en-CH" sz="2400" i="1" dirty="0">
                <a:latin typeface="Georgia" panose="02040502050405020303" pitchFamily="18" charset="0"/>
              </a:rPr>
              <a:t>Proportions</a:t>
            </a:r>
          </a:p>
        </p:txBody>
      </p:sp>
    </p:spTree>
    <p:extLst>
      <p:ext uri="{BB962C8B-B14F-4D97-AF65-F5344CB8AC3E}">
        <p14:creationId xmlns:p14="http://schemas.microsoft.com/office/powerpoint/2010/main" val="4177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D4119-DF89-A3A9-8581-6163FECE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36" y="2371760"/>
            <a:ext cx="685459" cy="12060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7B983E-74A8-77B9-235C-620005E3F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87" y="2371759"/>
            <a:ext cx="685459" cy="12060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C64B9F-62D5-118C-542D-5137667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77" y="2328484"/>
            <a:ext cx="685459" cy="1206061"/>
          </a:xfrm>
          <a:prstGeom prst="rect">
            <a:avLst/>
          </a:prstGeom>
        </p:spPr>
      </p:pic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Pitfalls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2" name="Picture 551">
            <a:extLst>
              <a:ext uri="{FF2B5EF4-FFF2-40B4-BE49-F238E27FC236}">
                <a16:creationId xmlns:a16="http://schemas.microsoft.com/office/drawing/2014/main" id="{A3FDC132-CFA4-1DBA-3545-77FBE398D51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47245" y="4647966"/>
            <a:ext cx="1108192" cy="1919880"/>
          </a:xfrm>
          <a:prstGeom prst="rect">
            <a:avLst/>
          </a:prstGeom>
          <a:ln>
            <a:noFill/>
          </a:ln>
        </p:spPr>
      </p:pic>
      <p:sp>
        <p:nvSpPr>
          <p:cNvPr id="561" name="Line 1">
            <a:extLst>
              <a:ext uri="{FF2B5EF4-FFF2-40B4-BE49-F238E27FC236}">
                <a16:creationId xmlns:a16="http://schemas.microsoft.com/office/drawing/2014/main" id="{1288FF0B-5DE7-55ED-AD63-76B7405F6FA3}"/>
              </a:ext>
            </a:extLst>
          </p:cNvPr>
          <p:cNvSpPr/>
          <p:nvPr/>
        </p:nvSpPr>
        <p:spPr>
          <a:xfrm flipV="1">
            <a:off x="2076886" y="4566246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Line 2">
            <a:extLst>
              <a:ext uri="{FF2B5EF4-FFF2-40B4-BE49-F238E27FC236}">
                <a16:creationId xmlns:a16="http://schemas.microsoft.com/office/drawing/2014/main" id="{3767B32C-A32E-14C5-B257-834923608332}"/>
              </a:ext>
            </a:extLst>
          </p:cNvPr>
          <p:cNvSpPr/>
          <p:nvPr/>
        </p:nvSpPr>
        <p:spPr>
          <a:xfrm flipV="1">
            <a:off x="2076885" y="6553446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3">
            <a:extLst>
              <a:ext uri="{FF2B5EF4-FFF2-40B4-BE49-F238E27FC236}">
                <a16:creationId xmlns:a16="http://schemas.microsoft.com/office/drawing/2014/main" id="{12F08B1B-F772-E9C9-BF98-84C972DF9F7F}"/>
              </a:ext>
            </a:extLst>
          </p:cNvPr>
          <p:cNvSpPr/>
          <p:nvPr/>
        </p:nvSpPr>
        <p:spPr>
          <a:xfrm rot="16228200">
            <a:off x="1376872" y="5459535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3" name="Line 5">
            <a:extLst>
              <a:ext uri="{FF2B5EF4-FFF2-40B4-BE49-F238E27FC236}">
                <a16:creationId xmlns:a16="http://schemas.microsoft.com/office/drawing/2014/main" id="{49D9D2CC-2FFF-D93E-F144-27E87E00D10D}"/>
              </a:ext>
            </a:extLst>
          </p:cNvPr>
          <p:cNvSpPr/>
          <p:nvPr/>
        </p:nvSpPr>
        <p:spPr>
          <a:xfrm flipV="1">
            <a:off x="5439099" y="4587528"/>
            <a:ext cx="0" cy="196704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7">
            <a:extLst>
              <a:ext uri="{FF2B5EF4-FFF2-40B4-BE49-F238E27FC236}">
                <a16:creationId xmlns:a16="http://schemas.microsoft.com/office/drawing/2014/main" id="{47D10AEE-EE39-73A5-6405-57175DBB7650}"/>
              </a:ext>
            </a:extLst>
          </p:cNvPr>
          <p:cNvSpPr/>
          <p:nvPr/>
        </p:nvSpPr>
        <p:spPr>
          <a:xfrm>
            <a:off x="5046339" y="5380968"/>
            <a:ext cx="31500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75" name="Picture 674">
            <a:extLst>
              <a:ext uri="{FF2B5EF4-FFF2-40B4-BE49-F238E27FC236}">
                <a16:creationId xmlns:a16="http://schemas.microsoft.com/office/drawing/2014/main" id="{7D498102-B2B1-50F1-014A-F3D3FC2569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173859" y="4411128"/>
            <a:ext cx="171360" cy="147600"/>
          </a:xfrm>
          <a:prstGeom prst="rect">
            <a:avLst/>
          </a:prstGeom>
          <a:ln>
            <a:noFill/>
          </a:ln>
        </p:spPr>
      </p:pic>
      <p:sp>
        <p:nvSpPr>
          <p:cNvPr id="676" name="CustomShape 8">
            <a:extLst>
              <a:ext uri="{FF2B5EF4-FFF2-40B4-BE49-F238E27FC236}">
                <a16:creationId xmlns:a16="http://schemas.microsoft.com/office/drawing/2014/main" id="{A7B703F9-8AE5-2931-EBF9-10EA80BE0A4A}"/>
              </a:ext>
            </a:extLst>
          </p:cNvPr>
          <p:cNvSpPr/>
          <p:nvPr/>
        </p:nvSpPr>
        <p:spPr>
          <a:xfrm>
            <a:off x="6001655" y="4282566"/>
            <a:ext cx="1005480" cy="36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78" name="Picture 677">
            <a:extLst>
              <a:ext uri="{FF2B5EF4-FFF2-40B4-BE49-F238E27FC236}">
                <a16:creationId xmlns:a16="http://schemas.microsoft.com/office/drawing/2014/main" id="{9856E727-2610-33C6-0F84-36C83580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4" y="2229688"/>
            <a:ext cx="1211236" cy="1550149"/>
          </a:xfrm>
          <a:prstGeom prst="rect">
            <a:avLst/>
          </a:prstGeom>
        </p:spPr>
      </p:pic>
      <p:sp>
        <p:nvSpPr>
          <p:cNvPr id="685" name="Right Arrow 684">
            <a:extLst>
              <a:ext uri="{FF2B5EF4-FFF2-40B4-BE49-F238E27FC236}">
                <a16:creationId xmlns:a16="http://schemas.microsoft.com/office/drawing/2014/main" id="{CD8B0365-4B6B-B058-595A-200FA46EA1BE}"/>
              </a:ext>
            </a:extLst>
          </p:cNvPr>
          <p:cNvSpPr/>
          <p:nvPr/>
        </p:nvSpPr>
        <p:spPr>
          <a:xfrm>
            <a:off x="1631438" y="2352502"/>
            <a:ext cx="1108192" cy="13045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DNA ext</a:t>
            </a:r>
          </a:p>
        </p:txBody>
      </p:sp>
      <p:pic>
        <p:nvPicPr>
          <p:cNvPr id="686" name="Picture 685">
            <a:extLst>
              <a:ext uri="{FF2B5EF4-FFF2-40B4-BE49-F238E27FC236}">
                <a16:creationId xmlns:a16="http://schemas.microsoft.com/office/drawing/2014/main" id="{8792541E-0ABE-97E7-B63E-122D54C92E1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728944" y="4654003"/>
            <a:ext cx="1108185" cy="1906397"/>
          </a:xfrm>
          <a:prstGeom prst="rect">
            <a:avLst/>
          </a:prstGeom>
          <a:ln>
            <a:noFill/>
          </a:ln>
        </p:spPr>
      </p:pic>
      <p:sp>
        <p:nvSpPr>
          <p:cNvPr id="687" name="Line 2">
            <a:extLst>
              <a:ext uri="{FF2B5EF4-FFF2-40B4-BE49-F238E27FC236}">
                <a16:creationId xmlns:a16="http://schemas.microsoft.com/office/drawing/2014/main" id="{E36BF44E-4443-2C42-FEBF-6A08A8919D63}"/>
              </a:ext>
            </a:extLst>
          </p:cNvPr>
          <p:cNvSpPr/>
          <p:nvPr/>
        </p:nvSpPr>
        <p:spPr>
          <a:xfrm flipV="1">
            <a:off x="5448129" y="6539808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Right Arrow 687">
            <a:extLst>
              <a:ext uri="{FF2B5EF4-FFF2-40B4-BE49-F238E27FC236}">
                <a16:creationId xmlns:a16="http://schemas.microsoft.com/office/drawing/2014/main" id="{99E9F174-9812-35D6-C73E-587A232062C8}"/>
              </a:ext>
            </a:extLst>
          </p:cNvPr>
          <p:cNvSpPr/>
          <p:nvPr/>
        </p:nvSpPr>
        <p:spPr>
          <a:xfrm>
            <a:off x="4180714" y="5013934"/>
            <a:ext cx="525948" cy="1296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90" name="Picture 689">
            <a:extLst>
              <a:ext uri="{FF2B5EF4-FFF2-40B4-BE49-F238E27FC236}">
                <a16:creationId xmlns:a16="http://schemas.microsoft.com/office/drawing/2014/main" id="{F3B450A5-97B3-7C93-4E5D-A70FBBF9096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313994" y="2063363"/>
            <a:ext cx="2068643" cy="1716474"/>
          </a:xfrm>
          <a:prstGeom prst="rect">
            <a:avLst/>
          </a:prstGeom>
          <a:ln>
            <a:noFill/>
          </a:ln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D578F631-1B61-6226-409A-A3152936C40D}"/>
              </a:ext>
            </a:extLst>
          </p:cNvPr>
          <p:cNvSpPr/>
          <p:nvPr/>
        </p:nvSpPr>
        <p:spPr>
          <a:xfrm>
            <a:off x="3334911" y="2336920"/>
            <a:ext cx="1211235" cy="13045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PCR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99038B7-D730-08B7-B7EB-D025EB9303A3}"/>
              </a:ext>
            </a:extLst>
          </p:cNvPr>
          <p:cNvSpPr/>
          <p:nvPr/>
        </p:nvSpPr>
        <p:spPr>
          <a:xfrm>
            <a:off x="5207158" y="2349481"/>
            <a:ext cx="1211235" cy="13045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Library prep.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E3928CD-F22A-996C-C843-E987EBA4F088}"/>
              </a:ext>
            </a:extLst>
          </p:cNvPr>
          <p:cNvSpPr/>
          <p:nvPr/>
        </p:nvSpPr>
        <p:spPr>
          <a:xfrm>
            <a:off x="7065348" y="2306206"/>
            <a:ext cx="1569366" cy="13045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Equimolar concent.</a:t>
            </a:r>
          </a:p>
        </p:txBody>
      </p:sp>
    </p:spTree>
    <p:extLst>
      <p:ext uri="{BB962C8B-B14F-4D97-AF65-F5344CB8AC3E}">
        <p14:creationId xmlns:p14="http://schemas.microsoft.com/office/powerpoint/2010/main" val="413699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5"/>
          <p:cNvSpPr txBox="1">
            <a:spLocks noChangeArrowheads="1"/>
          </p:cNvSpPr>
          <p:nvPr/>
        </p:nvSpPr>
        <p:spPr bwMode="auto">
          <a:xfrm>
            <a:off x="221020" y="250239"/>
            <a:ext cx="9642085" cy="63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27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19462" name="TextBox 49"/>
          <p:cNvSpPr txBox="1">
            <a:spLocks noChangeArrowheads="1"/>
          </p:cNvSpPr>
          <p:nvPr/>
        </p:nvSpPr>
        <p:spPr bwMode="auto">
          <a:xfrm>
            <a:off x="567504" y="202991"/>
            <a:ext cx="9295600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68" b="1" dirty="0">
                <a:solidFill>
                  <a:srgbClr val="000000"/>
                </a:solidFill>
              </a:rPr>
              <a:t>Pitfalls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58D6D-3F51-2241-A1E7-478A8924B5A7}"/>
              </a:ext>
            </a:extLst>
          </p:cNvPr>
          <p:cNvCxnSpPr/>
          <p:nvPr/>
        </p:nvCxnSpPr>
        <p:spPr>
          <a:xfrm>
            <a:off x="-15211" y="1299985"/>
            <a:ext cx="996413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2" name="Picture 551">
            <a:extLst>
              <a:ext uri="{FF2B5EF4-FFF2-40B4-BE49-F238E27FC236}">
                <a16:creationId xmlns:a16="http://schemas.microsoft.com/office/drawing/2014/main" id="{A3FDC132-CFA4-1DBA-3545-77FBE398D5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129726" y="2439509"/>
            <a:ext cx="1108192" cy="1919880"/>
          </a:xfrm>
          <a:prstGeom prst="rect">
            <a:avLst/>
          </a:prstGeom>
          <a:ln>
            <a:noFill/>
          </a:ln>
        </p:spPr>
      </p:pic>
      <p:sp>
        <p:nvSpPr>
          <p:cNvPr id="561" name="Line 1">
            <a:extLst>
              <a:ext uri="{FF2B5EF4-FFF2-40B4-BE49-F238E27FC236}">
                <a16:creationId xmlns:a16="http://schemas.microsoft.com/office/drawing/2014/main" id="{1288FF0B-5DE7-55ED-AD63-76B7405F6FA3}"/>
              </a:ext>
            </a:extLst>
          </p:cNvPr>
          <p:cNvSpPr/>
          <p:nvPr/>
        </p:nvSpPr>
        <p:spPr>
          <a:xfrm flipV="1">
            <a:off x="3859367" y="2357789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Line 2">
            <a:extLst>
              <a:ext uri="{FF2B5EF4-FFF2-40B4-BE49-F238E27FC236}">
                <a16:creationId xmlns:a16="http://schemas.microsoft.com/office/drawing/2014/main" id="{3767B32C-A32E-14C5-B257-834923608332}"/>
              </a:ext>
            </a:extLst>
          </p:cNvPr>
          <p:cNvSpPr/>
          <p:nvPr/>
        </p:nvSpPr>
        <p:spPr>
          <a:xfrm flipV="1">
            <a:off x="3859366" y="4344989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3">
            <a:extLst>
              <a:ext uri="{FF2B5EF4-FFF2-40B4-BE49-F238E27FC236}">
                <a16:creationId xmlns:a16="http://schemas.microsoft.com/office/drawing/2014/main" id="{12F08B1B-F772-E9C9-BF98-84C972DF9F7F}"/>
              </a:ext>
            </a:extLst>
          </p:cNvPr>
          <p:cNvSpPr/>
          <p:nvPr/>
        </p:nvSpPr>
        <p:spPr>
          <a:xfrm rot="16228200">
            <a:off x="3159353" y="3251078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3" name="Line 5">
            <a:extLst>
              <a:ext uri="{FF2B5EF4-FFF2-40B4-BE49-F238E27FC236}">
                <a16:creationId xmlns:a16="http://schemas.microsoft.com/office/drawing/2014/main" id="{49D9D2CC-2FFF-D93E-F144-27E87E00D10D}"/>
              </a:ext>
            </a:extLst>
          </p:cNvPr>
          <p:cNvSpPr/>
          <p:nvPr/>
        </p:nvSpPr>
        <p:spPr>
          <a:xfrm flipV="1">
            <a:off x="7939274" y="2377949"/>
            <a:ext cx="0" cy="196704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7">
            <a:extLst>
              <a:ext uri="{FF2B5EF4-FFF2-40B4-BE49-F238E27FC236}">
                <a16:creationId xmlns:a16="http://schemas.microsoft.com/office/drawing/2014/main" id="{47D10AEE-EE39-73A5-6405-57175DBB7650}"/>
              </a:ext>
            </a:extLst>
          </p:cNvPr>
          <p:cNvSpPr/>
          <p:nvPr/>
        </p:nvSpPr>
        <p:spPr>
          <a:xfrm>
            <a:off x="7546514" y="3171389"/>
            <a:ext cx="31500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75" name="Picture 674">
            <a:extLst>
              <a:ext uri="{FF2B5EF4-FFF2-40B4-BE49-F238E27FC236}">
                <a16:creationId xmlns:a16="http://schemas.microsoft.com/office/drawing/2014/main" id="{7D498102-B2B1-50F1-014A-F3D3FC2569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674034" y="2201549"/>
            <a:ext cx="171360" cy="147600"/>
          </a:xfrm>
          <a:prstGeom prst="rect">
            <a:avLst/>
          </a:prstGeom>
          <a:ln>
            <a:noFill/>
          </a:ln>
        </p:spPr>
      </p:pic>
      <p:sp>
        <p:nvSpPr>
          <p:cNvPr id="676" name="CustomShape 8">
            <a:extLst>
              <a:ext uri="{FF2B5EF4-FFF2-40B4-BE49-F238E27FC236}">
                <a16:creationId xmlns:a16="http://schemas.microsoft.com/office/drawing/2014/main" id="{A7B703F9-8AE5-2931-EBF9-10EA80BE0A4A}"/>
              </a:ext>
            </a:extLst>
          </p:cNvPr>
          <p:cNvSpPr/>
          <p:nvPr/>
        </p:nvSpPr>
        <p:spPr>
          <a:xfrm>
            <a:off x="8095154" y="2074109"/>
            <a:ext cx="1005480" cy="36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77" name="Picture 676">
            <a:extLst>
              <a:ext uri="{FF2B5EF4-FFF2-40B4-BE49-F238E27FC236}">
                <a16:creationId xmlns:a16="http://schemas.microsoft.com/office/drawing/2014/main" id="{4BFC9910-7247-05F7-F938-095A37686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93" y="1708747"/>
            <a:ext cx="1403389" cy="1796068"/>
          </a:xfrm>
          <a:prstGeom prst="rect">
            <a:avLst/>
          </a:prstGeom>
        </p:spPr>
      </p:pic>
      <p:pic>
        <p:nvPicPr>
          <p:cNvPr id="678" name="Picture 677">
            <a:extLst>
              <a:ext uri="{FF2B5EF4-FFF2-40B4-BE49-F238E27FC236}">
                <a16:creationId xmlns:a16="http://schemas.microsoft.com/office/drawing/2014/main" id="{9856E727-2610-33C6-0F84-36C83580D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93" y="3504815"/>
            <a:ext cx="1403389" cy="1796068"/>
          </a:xfrm>
          <a:prstGeom prst="rect">
            <a:avLst/>
          </a:prstGeom>
        </p:spPr>
      </p:pic>
      <p:pic>
        <p:nvPicPr>
          <p:cNvPr id="679" name="Picture 678" descr="Icon&#10;&#10;Description automatically generated">
            <a:extLst>
              <a:ext uri="{FF2B5EF4-FFF2-40B4-BE49-F238E27FC236}">
                <a16:creationId xmlns:a16="http://schemas.microsoft.com/office/drawing/2014/main" id="{0DADB881-E1DA-3298-3648-CB80917B4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4" y="4402849"/>
            <a:ext cx="532905" cy="499443"/>
          </a:xfrm>
          <a:prstGeom prst="rect">
            <a:avLst/>
          </a:prstGeom>
        </p:spPr>
      </p:pic>
      <p:sp>
        <p:nvSpPr>
          <p:cNvPr id="680" name="Rectangle 679">
            <a:extLst>
              <a:ext uri="{FF2B5EF4-FFF2-40B4-BE49-F238E27FC236}">
                <a16:creationId xmlns:a16="http://schemas.microsoft.com/office/drawing/2014/main" id="{8F201856-FCBF-3B4C-4EC2-9E5D01AAED78}"/>
              </a:ext>
            </a:extLst>
          </p:cNvPr>
          <p:cNvSpPr/>
          <p:nvPr/>
        </p:nvSpPr>
        <p:spPr>
          <a:xfrm>
            <a:off x="776402" y="2606781"/>
            <a:ext cx="779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4000" dirty="0"/>
              <a:t>😊</a:t>
            </a: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0E7B2C4D-2F41-94CC-05E2-8DA10EC25858}"/>
              </a:ext>
            </a:extLst>
          </p:cNvPr>
          <p:cNvSpPr/>
          <p:nvPr/>
        </p:nvSpPr>
        <p:spPr>
          <a:xfrm>
            <a:off x="4036029" y="4390349"/>
            <a:ext cx="779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3200" dirty="0"/>
              <a:t>😊</a:t>
            </a:r>
          </a:p>
        </p:txBody>
      </p:sp>
      <p:pic>
        <p:nvPicPr>
          <p:cNvPr id="682" name="Picture 681" descr="Icon&#10;&#10;Description automatically generated">
            <a:extLst>
              <a:ext uri="{FF2B5EF4-FFF2-40B4-BE49-F238E27FC236}">
                <a16:creationId xmlns:a16="http://schemas.microsoft.com/office/drawing/2014/main" id="{03FC3E5D-29E2-2D76-C25D-9AE4B15C7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68" y="4389989"/>
            <a:ext cx="468821" cy="439383"/>
          </a:xfrm>
          <a:prstGeom prst="rect">
            <a:avLst/>
          </a:prstGeom>
        </p:spPr>
      </p:pic>
      <p:sp>
        <p:nvSpPr>
          <p:cNvPr id="683" name="Rectangle 682">
            <a:extLst>
              <a:ext uri="{FF2B5EF4-FFF2-40B4-BE49-F238E27FC236}">
                <a16:creationId xmlns:a16="http://schemas.microsoft.com/office/drawing/2014/main" id="{070459B0-A2EB-1D60-6179-B8452225A04D}"/>
              </a:ext>
            </a:extLst>
          </p:cNvPr>
          <p:cNvSpPr/>
          <p:nvPr/>
        </p:nvSpPr>
        <p:spPr>
          <a:xfrm>
            <a:off x="8149221" y="4394972"/>
            <a:ext cx="779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3200" dirty="0"/>
              <a:t>😊</a:t>
            </a:r>
          </a:p>
        </p:txBody>
      </p:sp>
      <p:pic>
        <p:nvPicPr>
          <p:cNvPr id="684" name="Picture 683" descr="Icon&#10;&#10;Description automatically generated">
            <a:extLst>
              <a:ext uri="{FF2B5EF4-FFF2-40B4-BE49-F238E27FC236}">
                <a16:creationId xmlns:a16="http://schemas.microsoft.com/office/drawing/2014/main" id="{249FD6C4-6E6D-3C08-D2D4-2360F0181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87" y="4394612"/>
            <a:ext cx="468821" cy="439383"/>
          </a:xfrm>
          <a:prstGeom prst="rect">
            <a:avLst/>
          </a:prstGeom>
        </p:spPr>
      </p:pic>
      <p:sp>
        <p:nvSpPr>
          <p:cNvPr id="685" name="Right Arrow 684">
            <a:extLst>
              <a:ext uri="{FF2B5EF4-FFF2-40B4-BE49-F238E27FC236}">
                <a16:creationId xmlns:a16="http://schemas.microsoft.com/office/drawing/2014/main" id="{CD8B0365-4B6B-B058-595A-200FA46EA1BE}"/>
              </a:ext>
            </a:extLst>
          </p:cNvPr>
          <p:cNvSpPr/>
          <p:nvPr/>
        </p:nvSpPr>
        <p:spPr>
          <a:xfrm>
            <a:off x="2235777" y="2823156"/>
            <a:ext cx="525948" cy="1296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86" name="Picture 685">
            <a:extLst>
              <a:ext uri="{FF2B5EF4-FFF2-40B4-BE49-F238E27FC236}">
                <a16:creationId xmlns:a16="http://schemas.microsoft.com/office/drawing/2014/main" id="{8792541E-0ABE-97E7-B63E-122D54C92E1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229119" y="2444424"/>
            <a:ext cx="1108185" cy="1906397"/>
          </a:xfrm>
          <a:prstGeom prst="rect">
            <a:avLst/>
          </a:prstGeom>
          <a:ln>
            <a:noFill/>
          </a:ln>
        </p:spPr>
      </p:pic>
      <p:sp>
        <p:nvSpPr>
          <p:cNvPr id="687" name="Line 2">
            <a:extLst>
              <a:ext uri="{FF2B5EF4-FFF2-40B4-BE49-F238E27FC236}">
                <a16:creationId xmlns:a16="http://schemas.microsoft.com/office/drawing/2014/main" id="{E36BF44E-4443-2C42-FEBF-6A08A8919D63}"/>
              </a:ext>
            </a:extLst>
          </p:cNvPr>
          <p:cNvSpPr/>
          <p:nvPr/>
        </p:nvSpPr>
        <p:spPr>
          <a:xfrm flipV="1">
            <a:off x="7948304" y="4330229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Right Arrow 687">
            <a:extLst>
              <a:ext uri="{FF2B5EF4-FFF2-40B4-BE49-F238E27FC236}">
                <a16:creationId xmlns:a16="http://schemas.microsoft.com/office/drawing/2014/main" id="{99E9F174-9812-35D6-C73E-587A232062C8}"/>
              </a:ext>
            </a:extLst>
          </p:cNvPr>
          <p:cNvSpPr/>
          <p:nvPr/>
        </p:nvSpPr>
        <p:spPr>
          <a:xfrm>
            <a:off x="6300709" y="2856714"/>
            <a:ext cx="525948" cy="1296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92" name="Picture 691">
            <a:extLst>
              <a:ext uri="{FF2B5EF4-FFF2-40B4-BE49-F238E27FC236}">
                <a16:creationId xmlns:a16="http://schemas.microsoft.com/office/drawing/2014/main" id="{275CCD80-F910-10C9-2063-D1CAAD97D5A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45650" y="5098456"/>
            <a:ext cx="1108192" cy="1919880"/>
          </a:xfrm>
          <a:prstGeom prst="rect">
            <a:avLst/>
          </a:prstGeom>
          <a:ln>
            <a:noFill/>
          </a:ln>
        </p:spPr>
      </p:pic>
      <p:sp>
        <p:nvSpPr>
          <p:cNvPr id="693" name="Line 1">
            <a:extLst>
              <a:ext uri="{FF2B5EF4-FFF2-40B4-BE49-F238E27FC236}">
                <a16:creationId xmlns:a16="http://schemas.microsoft.com/office/drawing/2014/main" id="{48DB719D-5615-F22B-53AA-023BF36D937E}"/>
              </a:ext>
            </a:extLst>
          </p:cNvPr>
          <p:cNvSpPr/>
          <p:nvPr/>
        </p:nvSpPr>
        <p:spPr>
          <a:xfrm flipV="1">
            <a:off x="5875291" y="5016736"/>
            <a:ext cx="0" cy="200160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Line 2">
            <a:extLst>
              <a:ext uri="{FF2B5EF4-FFF2-40B4-BE49-F238E27FC236}">
                <a16:creationId xmlns:a16="http://schemas.microsoft.com/office/drawing/2014/main" id="{078819FD-9CD2-96B5-3C7A-45F0A51EE62B}"/>
              </a:ext>
            </a:extLst>
          </p:cNvPr>
          <p:cNvSpPr/>
          <p:nvPr/>
        </p:nvSpPr>
        <p:spPr>
          <a:xfrm flipV="1">
            <a:off x="5875290" y="7003936"/>
            <a:ext cx="1794179" cy="14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ustomShape 3">
            <a:extLst>
              <a:ext uri="{FF2B5EF4-FFF2-40B4-BE49-F238E27FC236}">
                <a16:creationId xmlns:a16="http://schemas.microsoft.com/office/drawing/2014/main" id="{A7F886D8-2CAA-45E2-06C3-606EA59D24C3}"/>
              </a:ext>
            </a:extLst>
          </p:cNvPr>
          <p:cNvSpPr/>
          <p:nvPr/>
        </p:nvSpPr>
        <p:spPr>
          <a:xfrm rot="16228200">
            <a:off x="5175277" y="5910025"/>
            <a:ext cx="91872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Schoolbook L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6B2A6D29-2662-305B-48F7-DA9D5532414E}"/>
              </a:ext>
            </a:extLst>
          </p:cNvPr>
          <p:cNvSpPr/>
          <p:nvPr/>
        </p:nvSpPr>
        <p:spPr>
          <a:xfrm>
            <a:off x="6051953" y="7049296"/>
            <a:ext cx="779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3200" dirty="0"/>
              <a:t>😊</a:t>
            </a:r>
          </a:p>
        </p:txBody>
      </p:sp>
      <p:pic>
        <p:nvPicPr>
          <p:cNvPr id="697" name="Picture 696" descr="Icon&#10;&#10;Description automatically generated">
            <a:extLst>
              <a:ext uri="{FF2B5EF4-FFF2-40B4-BE49-F238E27FC236}">
                <a16:creationId xmlns:a16="http://schemas.microsoft.com/office/drawing/2014/main" id="{D8268A0C-05F3-F9A6-2E11-0E5DA7562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92" y="7048936"/>
            <a:ext cx="468821" cy="439383"/>
          </a:xfrm>
          <a:prstGeom prst="rect">
            <a:avLst/>
          </a:prstGeom>
        </p:spPr>
      </p:pic>
      <p:sp>
        <p:nvSpPr>
          <p:cNvPr id="2" name="Bent Arrow 1">
            <a:extLst>
              <a:ext uri="{FF2B5EF4-FFF2-40B4-BE49-F238E27FC236}">
                <a16:creationId xmlns:a16="http://schemas.microsoft.com/office/drawing/2014/main" id="{BF06DD73-2392-E2FB-37D5-F54F6ED3D62A}"/>
              </a:ext>
            </a:extLst>
          </p:cNvPr>
          <p:cNvSpPr/>
          <p:nvPr/>
        </p:nvSpPr>
        <p:spPr>
          <a:xfrm rot="10800000">
            <a:off x="7778187" y="5300883"/>
            <a:ext cx="1322447" cy="127264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7C058-268C-43DE-D81F-CCBF84A2CA3E}"/>
              </a:ext>
            </a:extLst>
          </p:cNvPr>
          <p:cNvSpPr/>
          <p:nvPr/>
        </p:nvSpPr>
        <p:spPr>
          <a:xfrm>
            <a:off x="2717398" y="5456994"/>
            <a:ext cx="26225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  <a:cs typeface="Aldhabi" panose="020F0502020204030204" pitchFamily="34" charset="0"/>
              </a:rPr>
              <a:t>Normalize again with some measure of absolute abundance:</a:t>
            </a:r>
          </a:p>
          <a:p>
            <a:r>
              <a:rPr lang="en-US" dirty="0">
                <a:latin typeface="Georgia" panose="02040502050405020303" pitchFamily="18" charset="0"/>
                <a:cs typeface="Aldhabi" panose="020F0502020204030204" pitchFamily="34" charset="0"/>
              </a:rPr>
              <a:t>qPCR</a:t>
            </a:r>
          </a:p>
          <a:p>
            <a:r>
              <a:rPr lang="en-US" dirty="0" err="1">
                <a:latin typeface="Georgia" panose="02040502050405020303" pitchFamily="18" charset="0"/>
                <a:cs typeface="Aldhabi" panose="020F0502020204030204" pitchFamily="34" charset="0"/>
              </a:rPr>
              <a:t>FlowCyto</a:t>
            </a:r>
            <a:endParaRPr lang="en-US" dirty="0">
              <a:latin typeface="Georgia" panose="02040502050405020303" pitchFamily="18" charset="0"/>
              <a:cs typeface="Aldhabi" panose="020F0502020204030204" pitchFamily="34" charset="0"/>
            </a:endParaRPr>
          </a:p>
          <a:p>
            <a:r>
              <a:rPr lang="en-US" dirty="0">
                <a:latin typeface="Georgia" panose="02040502050405020303" pitchFamily="18" charset="0"/>
                <a:cs typeface="Aldhabi" panose="020F0502020204030204" pitchFamily="34" charset="0"/>
              </a:rPr>
              <a:t>FISH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8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/>
      <p:bldP spid="696" grpId="0"/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10662</TotalTime>
  <Words>1541</Words>
  <Application>Microsoft Macintosh PowerPoint</Application>
  <PresentationFormat>Custom</PresentationFormat>
  <Paragraphs>493</Paragraphs>
  <Slides>51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American Typewriter</vt:lpstr>
      <vt:lpstr>Arial</vt:lpstr>
      <vt:lpstr>BetecknaGS</vt:lpstr>
      <vt:lpstr>Calibri</vt:lpstr>
      <vt:lpstr>Cambria Math</vt:lpstr>
      <vt:lpstr>Century Schoolbook L</vt:lpstr>
      <vt:lpstr>CMU Sans Serif Demi Condensed</vt:lpstr>
      <vt:lpstr>Gentium Basic</vt:lpstr>
      <vt:lpstr>Georgia</vt:lpstr>
      <vt:lpstr>Posterama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Germán Bonilla-Rosso</dc:creator>
  <dc:description/>
  <cp:lastModifiedBy>German Bonilla-Rosso</cp:lastModifiedBy>
  <cp:revision>87</cp:revision>
  <dcterms:created xsi:type="dcterms:W3CDTF">2018-02-20T11:03:09Z</dcterms:created>
  <dcterms:modified xsi:type="dcterms:W3CDTF">2022-04-25T22:33:48Z</dcterms:modified>
  <dc:language>en-US</dc:language>
</cp:coreProperties>
</file>